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81" r:id="rId25"/>
    <p:sldId id="302" r:id="rId26"/>
    <p:sldId id="303" r:id="rId27"/>
    <p:sldId id="279" r:id="rId28"/>
    <p:sldId id="304" r:id="rId29"/>
    <p:sldId id="305" r:id="rId30"/>
    <p:sldId id="306" r:id="rId31"/>
    <p:sldId id="307" r:id="rId32"/>
    <p:sldId id="308" r:id="rId33"/>
    <p:sldId id="309" r:id="rId34"/>
    <p:sldId id="310" r:id="rId35"/>
    <p:sldId id="311" r:id="rId36"/>
    <p:sldId id="312" r:id="rId37"/>
    <p:sldId id="313" r:id="rId38"/>
    <p:sldId id="314" r:id="rId39"/>
    <p:sldId id="278" r:id="rId40"/>
    <p:sldId id="2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E06F15-FD7E-2440-9358-A8D4FACBDF38}" v="573" dt="2025-01-12T13:43:30.483"/>
    <p1510:client id="{A82F4E3A-21FD-46A2-BCF5-AD776DC11044}" v="33" dt="2025-01-12T08:44:56.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7" autoAdjust="0"/>
    <p:restoredTop sz="94660"/>
  </p:normalViewPr>
  <p:slideViewPr>
    <p:cSldViewPr snapToGrid="0">
      <p:cViewPr varScale="1">
        <p:scale>
          <a:sx n="152" d="100"/>
          <a:sy n="152" d="100"/>
        </p:scale>
        <p:origin x="652"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baid Abdulla" userId="aa0e6f3071069210" providerId="LiveId" clId="{20E06F15-FD7E-2440-9358-A8D4FACBDF38}"/>
    <pc:docChg chg="undo custSel modSld">
      <pc:chgData name="Ubaid Abdulla" userId="aa0e6f3071069210" providerId="LiveId" clId="{20E06F15-FD7E-2440-9358-A8D4FACBDF38}" dt="2025-01-12T13:43:30.484" v="572" actId="20577"/>
      <pc:docMkLst>
        <pc:docMk/>
      </pc:docMkLst>
      <pc:sldChg chg="modSp mod">
        <pc:chgData name="Ubaid Abdulla" userId="aa0e6f3071069210" providerId="LiveId" clId="{20E06F15-FD7E-2440-9358-A8D4FACBDF38}" dt="2025-01-12T12:56:20.149" v="312" actId="27636"/>
        <pc:sldMkLst>
          <pc:docMk/>
          <pc:sldMk cId="157411196" sldId="305"/>
        </pc:sldMkLst>
        <pc:spChg chg="mod">
          <ac:chgData name="Ubaid Abdulla" userId="aa0e6f3071069210" providerId="LiveId" clId="{20E06F15-FD7E-2440-9358-A8D4FACBDF38}" dt="2025-01-12T12:56:16.182" v="310" actId="1076"/>
          <ac:spMkLst>
            <pc:docMk/>
            <pc:sldMk cId="157411196" sldId="305"/>
            <ac:spMk id="2" creationId="{18C01EB7-27D5-FAEF-8766-D852B7DF9AC6}"/>
          </ac:spMkLst>
        </pc:spChg>
        <pc:spChg chg="mod">
          <ac:chgData name="Ubaid Abdulla" userId="aa0e6f3071069210" providerId="LiveId" clId="{20E06F15-FD7E-2440-9358-A8D4FACBDF38}" dt="2025-01-12T12:56:20.149" v="312" actId="27636"/>
          <ac:spMkLst>
            <pc:docMk/>
            <pc:sldMk cId="157411196" sldId="305"/>
            <ac:spMk id="9" creationId="{3E83A4F5-B16E-33CF-DD38-67BEDD4F63C6}"/>
          </ac:spMkLst>
        </pc:spChg>
      </pc:sldChg>
      <pc:sldChg chg="modSp mod">
        <pc:chgData name="Ubaid Abdulla" userId="aa0e6f3071069210" providerId="LiveId" clId="{20E06F15-FD7E-2440-9358-A8D4FACBDF38}" dt="2025-01-12T13:26:49.165" v="350" actId="404"/>
        <pc:sldMkLst>
          <pc:docMk/>
          <pc:sldMk cId="1767257515" sldId="306"/>
        </pc:sldMkLst>
        <pc:spChg chg="mod">
          <ac:chgData name="Ubaid Abdulla" userId="aa0e6f3071069210" providerId="LiveId" clId="{20E06F15-FD7E-2440-9358-A8D4FACBDF38}" dt="2025-01-12T13:26:49.165" v="350" actId="404"/>
          <ac:spMkLst>
            <pc:docMk/>
            <pc:sldMk cId="1767257515" sldId="306"/>
            <ac:spMk id="9" creationId="{1674A563-5C05-3C92-A5C8-F2A464238BEE}"/>
          </ac:spMkLst>
        </pc:spChg>
      </pc:sldChg>
      <pc:sldChg chg="modSp mod">
        <pc:chgData name="Ubaid Abdulla" userId="aa0e6f3071069210" providerId="LiveId" clId="{20E06F15-FD7E-2440-9358-A8D4FACBDF38}" dt="2025-01-12T12:32:52.717" v="276" actId="33524"/>
        <pc:sldMkLst>
          <pc:docMk/>
          <pc:sldMk cId="2876314463" sldId="307"/>
        </pc:sldMkLst>
        <pc:spChg chg="mod">
          <ac:chgData name="Ubaid Abdulla" userId="aa0e6f3071069210" providerId="LiveId" clId="{20E06F15-FD7E-2440-9358-A8D4FACBDF38}" dt="2025-01-12T12:29:47.395" v="255" actId="14100"/>
          <ac:spMkLst>
            <pc:docMk/>
            <pc:sldMk cId="2876314463" sldId="307"/>
            <ac:spMk id="2" creationId="{792296F1-596D-4167-97CF-92DA44F60AAF}"/>
          </ac:spMkLst>
        </pc:spChg>
        <pc:spChg chg="mod">
          <ac:chgData name="Ubaid Abdulla" userId="aa0e6f3071069210" providerId="LiveId" clId="{20E06F15-FD7E-2440-9358-A8D4FACBDF38}" dt="2025-01-12T12:32:52.717" v="276" actId="33524"/>
          <ac:spMkLst>
            <pc:docMk/>
            <pc:sldMk cId="2876314463" sldId="307"/>
            <ac:spMk id="9" creationId="{3ACB9799-0BF0-2F01-55EA-1CD39B41FAD8}"/>
          </ac:spMkLst>
        </pc:spChg>
      </pc:sldChg>
      <pc:sldChg chg="modSp mod">
        <pc:chgData name="Ubaid Abdulla" userId="aa0e6f3071069210" providerId="LiveId" clId="{20E06F15-FD7E-2440-9358-A8D4FACBDF38}" dt="2025-01-12T12:28:51.373" v="253" actId="27636"/>
        <pc:sldMkLst>
          <pc:docMk/>
          <pc:sldMk cId="1727660774" sldId="308"/>
        </pc:sldMkLst>
        <pc:spChg chg="mod">
          <ac:chgData name="Ubaid Abdulla" userId="aa0e6f3071069210" providerId="LiveId" clId="{20E06F15-FD7E-2440-9358-A8D4FACBDF38}" dt="2025-01-12T12:26:31.326" v="230" actId="14100"/>
          <ac:spMkLst>
            <pc:docMk/>
            <pc:sldMk cId="1727660774" sldId="308"/>
            <ac:spMk id="2" creationId="{AA82CEDF-45AA-A1B4-B58B-63CC656FEC53}"/>
          </ac:spMkLst>
        </pc:spChg>
        <pc:spChg chg="mod">
          <ac:chgData name="Ubaid Abdulla" userId="aa0e6f3071069210" providerId="LiveId" clId="{20E06F15-FD7E-2440-9358-A8D4FACBDF38}" dt="2025-01-12T12:28:51.373" v="253" actId="27636"/>
          <ac:spMkLst>
            <pc:docMk/>
            <pc:sldMk cId="1727660774" sldId="308"/>
            <ac:spMk id="9" creationId="{8E502538-3126-5B83-45D9-9D0522930495}"/>
          </ac:spMkLst>
        </pc:spChg>
      </pc:sldChg>
      <pc:sldChg chg="modSp mod">
        <pc:chgData name="Ubaid Abdulla" userId="aa0e6f3071069210" providerId="LiveId" clId="{20E06F15-FD7E-2440-9358-A8D4FACBDF38}" dt="2025-01-12T12:25:38.563" v="225" actId="20577"/>
        <pc:sldMkLst>
          <pc:docMk/>
          <pc:sldMk cId="3106632744" sldId="309"/>
        </pc:sldMkLst>
        <pc:spChg chg="mod">
          <ac:chgData name="Ubaid Abdulla" userId="aa0e6f3071069210" providerId="LiveId" clId="{20E06F15-FD7E-2440-9358-A8D4FACBDF38}" dt="2025-01-12T12:25:38.563" v="225" actId="20577"/>
          <ac:spMkLst>
            <pc:docMk/>
            <pc:sldMk cId="3106632744" sldId="309"/>
            <ac:spMk id="9" creationId="{750601E1-0C9B-7E8D-99D8-FA5AAECEAE3C}"/>
          </ac:spMkLst>
        </pc:spChg>
      </pc:sldChg>
      <pc:sldChg chg="modSp mod">
        <pc:chgData name="Ubaid Abdulla" userId="aa0e6f3071069210" providerId="LiveId" clId="{20E06F15-FD7E-2440-9358-A8D4FACBDF38}" dt="2025-01-12T12:20:03.418" v="96" actId="27636"/>
        <pc:sldMkLst>
          <pc:docMk/>
          <pc:sldMk cId="4172054493" sldId="310"/>
        </pc:sldMkLst>
        <pc:spChg chg="mod">
          <ac:chgData name="Ubaid Abdulla" userId="aa0e6f3071069210" providerId="LiveId" clId="{20E06F15-FD7E-2440-9358-A8D4FACBDF38}" dt="2025-01-12T12:20:03.418" v="96" actId="27636"/>
          <ac:spMkLst>
            <pc:docMk/>
            <pc:sldMk cId="4172054493" sldId="310"/>
            <ac:spMk id="9" creationId="{FD29D2D0-CF43-3894-34D6-110912451738}"/>
          </ac:spMkLst>
        </pc:spChg>
      </pc:sldChg>
      <pc:sldChg chg="modSp mod">
        <pc:chgData name="Ubaid Abdulla" userId="aa0e6f3071069210" providerId="LiveId" clId="{20E06F15-FD7E-2440-9358-A8D4FACBDF38}" dt="2025-01-12T12:16:16.646" v="74" actId="14100"/>
        <pc:sldMkLst>
          <pc:docMk/>
          <pc:sldMk cId="1361214056" sldId="311"/>
        </pc:sldMkLst>
        <pc:spChg chg="mod">
          <ac:chgData name="Ubaid Abdulla" userId="aa0e6f3071069210" providerId="LiveId" clId="{20E06F15-FD7E-2440-9358-A8D4FACBDF38}" dt="2025-01-12T12:16:16.646" v="74" actId="14100"/>
          <ac:spMkLst>
            <pc:docMk/>
            <pc:sldMk cId="1361214056" sldId="311"/>
            <ac:spMk id="2" creationId="{15BADE23-822E-038D-C328-40F44457D47E}"/>
          </ac:spMkLst>
        </pc:spChg>
        <pc:spChg chg="mod">
          <ac:chgData name="Ubaid Abdulla" userId="aa0e6f3071069210" providerId="LiveId" clId="{20E06F15-FD7E-2440-9358-A8D4FACBDF38}" dt="2025-01-12T12:15:57.087" v="72" actId="27636"/>
          <ac:spMkLst>
            <pc:docMk/>
            <pc:sldMk cId="1361214056" sldId="311"/>
            <ac:spMk id="9" creationId="{7DC5D68B-2462-1EBD-6057-2B0CCD2A1F69}"/>
          </ac:spMkLst>
        </pc:spChg>
      </pc:sldChg>
      <pc:sldChg chg="modSp mod">
        <pc:chgData name="Ubaid Abdulla" userId="aa0e6f3071069210" providerId="LiveId" clId="{20E06F15-FD7E-2440-9358-A8D4FACBDF38}" dt="2025-01-12T13:43:30.484" v="572" actId="20577"/>
        <pc:sldMkLst>
          <pc:docMk/>
          <pc:sldMk cId="1337335638" sldId="312"/>
        </pc:sldMkLst>
        <pc:spChg chg="mod">
          <ac:chgData name="Ubaid Abdulla" userId="aa0e6f3071069210" providerId="LiveId" clId="{20E06F15-FD7E-2440-9358-A8D4FACBDF38}" dt="2025-01-12T13:34:02.964" v="512" actId="14100"/>
          <ac:spMkLst>
            <pc:docMk/>
            <pc:sldMk cId="1337335638" sldId="312"/>
            <ac:spMk id="2" creationId="{F6235C68-3814-A1C9-4FDD-226706220614}"/>
          </ac:spMkLst>
        </pc:spChg>
        <pc:spChg chg="mod">
          <ac:chgData name="Ubaid Abdulla" userId="aa0e6f3071069210" providerId="LiveId" clId="{20E06F15-FD7E-2440-9358-A8D4FACBDF38}" dt="2025-01-12T13:43:30.484" v="572" actId="20577"/>
          <ac:spMkLst>
            <pc:docMk/>
            <pc:sldMk cId="1337335638" sldId="312"/>
            <ac:spMk id="9" creationId="{EB04069E-3E76-B0CD-FB4C-A822856E7AA5}"/>
          </ac:spMkLst>
        </pc:spChg>
      </pc:sldChg>
      <pc:sldChg chg="modSp mod">
        <pc:chgData name="Ubaid Abdulla" userId="aa0e6f3071069210" providerId="LiveId" clId="{20E06F15-FD7E-2440-9358-A8D4FACBDF38}" dt="2025-01-12T11:54:52.261" v="54" actId="20577"/>
        <pc:sldMkLst>
          <pc:docMk/>
          <pc:sldMk cId="2364565990" sldId="313"/>
        </pc:sldMkLst>
        <pc:spChg chg="mod">
          <ac:chgData name="Ubaid Abdulla" userId="aa0e6f3071069210" providerId="LiveId" clId="{20E06F15-FD7E-2440-9358-A8D4FACBDF38}" dt="2025-01-12T11:54:52.261" v="54" actId="20577"/>
          <ac:spMkLst>
            <pc:docMk/>
            <pc:sldMk cId="2364565990" sldId="313"/>
            <ac:spMk id="9" creationId="{E39E4C22-ED06-8D19-A6AB-84B8D217127B}"/>
          </ac:spMkLst>
        </pc:spChg>
      </pc:sldChg>
      <pc:sldChg chg="modSp mod">
        <pc:chgData name="Ubaid Abdulla" userId="aa0e6f3071069210" providerId="LiveId" clId="{20E06F15-FD7E-2440-9358-A8D4FACBDF38}" dt="2025-01-12T11:49:21.892" v="34" actId="20577"/>
        <pc:sldMkLst>
          <pc:docMk/>
          <pc:sldMk cId="3159841451" sldId="314"/>
        </pc:sldMkLst>
        <pc:spChg chg="mod">
          <ac:chgData name="Ubaid Abdulla" userId="aa0e6f3071069210" providerId="LiveId" clId="{20E06F15-FD7E-2440-9358-A8D4FACBDF38}" dt="2025-01-12T11:49:21.892" v="34" actId="20577"/>
          <ac:spMkLst>
            <pc:docMk/>
            <pc:sldMk cId="3159841451" sldId="314"/>
            <ac:spMk id="9" creationId="{DFCFBBF2-77CE-974E-9407-1687C0FB57FC}"/>
          </ac:spMkLst>
        </pc:spChg>
      </pc:sldChg>
    </pc:docChg>
  </pc:docChgLst>
  <pc:docChgLst>
    <pc:chgData name="Ubaid Abdulla" userId="aa0e6f3071069210" providerId="LiveId" clId="{A82F4E3A-21FD-46A2-BCF5-AD776DC11044}"/>
    <pc:docChg chg="undo redo custSel addSld delSld modSld sldOrd">
      <pc:chgData name="Ubaid Abdulla" userId="aa0e6f3071069210" providerId="LiveId" clId="{A82F4E3A-21FD-46A2-BCF5-AD776DC11044}" dt="2025-01-12T18:58:43.710" v="3993" actId="2696"/>
      <pc:docMkLst>
        <pc:docMk/>
      </pc:docMkLst>
      <pc:sldChg chg="modSp mod">
        <pc:chgData name="Ubaid Abdulla" userId="aa0e6f3071069210" providerId="LiveId" clId="{A82F4E3A-21FD-46A2-BCF5-AD776DC11044}" dt="2025-01-12T07:59:40.533" v="5" actId="27636"/>
        <pc:sldMkLst>
          <pc:docMk/>
          <pc:sldMk cId="536259231" sldId="277"/>
        </pc:sldMkLst>
        <pc:spChg chg="mod">
          <ac:chgData name="Ubaid Abdulla" userId="aa0e6f3071069210" providerId="LiveId" clId="{A82F4E3A-21FD-46A2-BCF5-AD776DC11044}" dt="2025-01-12T07:59:40.533" v="5" actId="27636"/>
          <ac:spMkLst>
            <pc:docMk/>
            <pc:sldMk cId="536259231" sldId="277"/>
            <ac:spMk id="2" creationId="{01DB2ACF-D9B9-3BA3-8A13-A9BF3B95707C}"/>
          </ac:spMkLst>
        </pc:spChg>
      </pc:sldChg>
      <pc:sldChg chg="addSp modSp mod">
        <pc:chgData name="Ubaid Abdulla" userId="aa0e6f3071069210" providerId="LiveId" clId="{A82F4E3A-21FD-46A2-BCF5-AD776DC11044}" dt="2025-01-12T08:14:30.282" v="107" actId="1076"/>
        <pc:sldMkLst>
          <pc:docMk/>
          <pc:sldMk cId="3856253355" sldId="279"/>
        </pc:sldMkLst>
        <pc:spChg chg="mod">
          <ac:chgData name="Ubaid Abdulla" userId="aa0e6f3071069210" providerId="LiveId" clId="{A82F4E3A-21FD-46A2-BCF5-AD776DC11044}" dt="2025-01-12T08:14:30.282" v="107" actId="1076"/>
          <ac:spMkLst>
            <pc:docMk/>
            <pc:sldMk cId="3856253355" sldId="279"/>
            <ac:spMk id="2" creationId="{00000000-0000-0000-0000-000000000000}"/>
          </ac:spMkLst>
        </pc:spChg>
        <pc:spChg chg="add mod">
          <ac:chgData name="Ubaid Abdulla" userId="aa0e6f3071069210" providerId="LiveId" clId="{A82F4E3A-21FD-46A2-BCF5-AD776DC11044}" dt="2025-01-12T08:14:21.487" v="106" actId="403"/>
          <ac:spMkLst>
            <pc:docMk/>
            <pc:sldMk cId="3856253355" sldId="279"/>
            <ac:spMk id="8" creationId="{23237C89-4F7F-1B1A-A46A-BD8071F5AFBA}"/>
          </ac:spMkLst>
        </pc:spChg>
      </pc:sldChg>
      <pc:sldChg chg="addSp delSp modSp mod">
        <pc:chgData name="Ubaid Abdulla" userId="aa0e6f3071069210" providerId="LiveId" clId="{A82F4E3A-21FD-46A2-BCF5-AD776DC11044}" dt="2025-01-12T08:02:23.669" v="27" actId="26606"/>
        <pc:sldMkLst>
          <pc:docMk/>
          <pc:sldMk cId="3004076040" sldId="281"/>
        </pc:sldMkLst>
        <pc:spChg chg="del mod">
          <ac:chgData name="Ubaid Abdulla" userId="aa0e6f3071069210" providerId="LiveId" clId="{A82F4E3A-21FD-46A2-BCF5-AD776DC11044}" dt="2025-01-12T08:01:32.813" v="22" actId="478"/>
          <ac:spMkLst>
            <pc:docMk/>
            <pc:sldMk cId="3004076040" sldId="281"/>
            <ac:spMk id="2" creationId="{00000000-0000-0000-0000-000000000000}"/>
          </ac:spMkLst>
        </pc:spChg>
        <pc:spChg chg="mod ord">
          <ac:chgData name="Ubaid Abdulla" userId="aa0e6f3071069210" providerId="LiveId" clId="{A82F4E3A-21FD-46A2-BCF5-AD776DC11044}" dt="2025-01-12T08:02:23.669" v="27" actId="26606"/>
          <ac:spMkLst>
            <pc:docMk/>
            <pc:sldMk cId="3004076040" sldId="281"/>
            <ac:spMk id="3" creationId="{00000000-0000-0000-0000-000000000000}"/>
          </ac:spMkLst>
        </pc:spChg>
        <pc:spChg chg="add mod ord">
          <ac:chgData name="Ubaid Abdulla" userId="aa0e6f3071069210" providerId="LiveId" clId="{A82F4E3A-21FD-46A2-BCF5-AD776DC11044}" dt="2025-01-12T08:02:23.669" v="27" actId="26606"/>
          <ac:spMkLst>
            <pc:docMk/>
            <pc:sldMk cId="3004076040" sldId="281"/>
            <ac:spMk id="4" creationId="{609703A6-51CE-A9A7-1609-1ED072B3770B}"/>
          </ac:spMkLst>
        </pc:spChg>
        <pc:spChg chg="del">
          <ac:chgData name="Ubaid Abdulla" userId="aa0e6f3071069210" providerId="LiveId" clId="{A82F4E3A-21FD-46A2-BCF5-AD776DC11044}" dt="2025-01-12T08:02:23.669" v="27" actId="26606"/>
          <ac:spMkLst>
            <pc:docMk/>
            <pc:sldMk cId="3004076040" sldId="281"/>
            <ac:spMk id="1039" creationId="{1382A32C-5B0C-4B1C-A074-76C6DBCC9F87}"/>
          </ac:spMkLst>
        </pc:spChg>
        <pc:spChg chg="del">
          <ac:chgData name="Ubaid Abdulla" userId="aa0e6f3071069210" providerId="LiveId" clId="{A82F4E3A-21FD-46A2-BCF5-AD776DC11044}" dt="2025-01-12T08:02:23.669" v="27" actId="26606"/>
          <ac:spMkLst>
            <pc:docMk/>
            <pc:sldMk cId="3004076040" sldId="281"/>
            <ac:spMk id="1040" creationId="{149FB5C3-7336-4FE0-A30C-CC0A3646D499}"/>
          </ac:spMkLst>
        </pc:spChg>
        <pc:spChg chg="del">
          <ac:chgData name="Ubaid Abdulla" userId="aa0e6f3071069210" providerId="LiveId" clId="{A82F4E3A-21FD-46A2-BCF5-AD776DC11044}" dt="2025-01-12T08:02:23.669" v="27" actId="26606"/>
          <ac:spMkLst>
            <pc:docMk/>
            <pc:sldMk cId="3004076040" sldId="281"/>
            <ac:spMk id="1043" creationId="{0DA909B4-15FF-46A6-8A7F-7AEF977FE9ED}"/>
          </ac:spMkLst>
        </pc:spChg>
        <pc:spChg chg="add">
          <ac:chgData name="Ubaid Abdulla" userId="aa0e6f3071069210" providerId="LiveId" clId="{A82F4E3A-21FD-46A2-BCF5-AD776DC11044}" dt="2025-01-12T08:02:23.669" v="27" actId="26606"/>
          <ac:spMkLst>
            <pc:docMk/>
            <pc:sldMk cId="3004076040" sldId="281"/>
            <ac:spMk id="1048" creationId="{49B9E8A9-352D-4DCB-9485-C777000D4979}"/>
          </ac:spMkLst>
        </pc:spChg>
        <pc:spChg chg="add">
          <ac:chgData name="Ubaid Abdulla" userId="aa0e6f3071069210" providerId="LiveId" clId="{A82F4E3A-21FD-46A2-BCF5-AD776DC11044}" dt="2025-01-12T08:02:23.669" v="27" actId="26606"/>
          <ac:spMkLst>
            <pc:docMk/>
            <pc:sldMk cId="3004076040" sldId="281"/>
            <ac:spMk id="1050" creationId="{C2A9B0E5-C2C1-4B85-99A9-117A659D5FE0}"/>
          </ac:spMkLst>
        </pc:spChg>
        <pc:spChg chg="add">
          <ac:chgData name="Ubaid Abdulla" userId="aa0e6f3071069210" providerId="LiveId" clId="{A82F4E3A-21FD-46A2-BCF5-AD776DC11044}" dt="2025-01-12T08:02:23.669" v="27" actId="26606"/>
          <ac:spMkLst>
            <pc:docMk/>
            <pc:sldMk cId="3004076040" sldId="281"/>
            <ac:spMk id="1052" creationId="{3A8AEACA-9535-4BE8-A91B-8BE82BA54751}"/>
          </ac:spMkLst>
        </pc:spChg>
        <pc:grpChg chg="del">
          <ac:chgData name="Ubaid Abdulla" userId="aa0e6f3071069210" providerId="LiveId" clId="{A82F4E3A-21FD-46A2-BCF5-AD776DC11044}" dt="2025-01-12T08:02:23.669" v="27" actId="26606"/>
          <ac:grpSpMkLst>
            <pc:docMk/>
            <pc:sldMk cId="3004076040" sldId="281"/>
            <ac:grpSpMk id="1041" creationId="{19A6B5CE-CB1D-48EE-8B43-E952235C8371}"/>
          </ac:grpSpMkLst>
        </pc:grpChg>
        <pc:picChg chg="mod">
          <ac:chgData name="Ubaid Abdulla" userId="aa0e6f3071069210" providerId="LiveId" clId="{A82F4E3A-21FD-46A2-BCF5-AD776DC11044}" dt="2025-01-12T08:02:23.669" v="27" actId="26606"/>
          <ac:picMkLst>
            <pc:docMk/>
            <pc:sldMk cId="3004076040" sldId="281"/>
            <ac:picMk id="5" creationId="{C98A464B-D81A-4146-AC94-9B1943852BF0}"/>
          </ac:picMkLst>
        </pc:picChg>
        <pc:picChg chg="mod">
          <ac:chgData name="Ubaid Abdulla" userId="aa0e6f3071069210" providerId="LiveId" clId="{A82F4E3A-21FD-46A2-BCF5-AD776DC11044}" dt="2025-01-12T08:02:23.669" v="27" actId="26606"/>
          <ac:picMkLst>
            <pc:docMk/>
            <pc:sldMk cId="3004076040" sldId="281"/>
            <ac:picMk id="1026" creationId="{00000000-0000-0000-0000-000000000000}"/>
          </ac:picMkLst>
        </pc:picChg>
      </pc:sldChg>
      <pc:sldChg chg="addSp delSp modSp mod">
        <pc:chgData name="Ubaid Abdulla" userId="aa0e6f3071069210" providerId="LiveId" clId="{A82F4E3A-21FD-46A2-BCF5-AD776DC11044}" dt="2025-01-12T08:09:11.453" v="62" actId="14100"/>
        <pc:sldMkLst>
          <pc:docMk/>
          <pc:sldMk cId="3222806365" sldId="302"/>
        </pc:sldMkLst>
        <pc:spChg chg="mod">
          <ac:chgData name="Ubaid Abdulla" userId="aa0e6f3071069210" providerId="LiveId" clId="{A82F4E3A-21FD-46A2-BCF5-AD776DC11044}" dt="2025-01-12T08:08:35.014" v="58" actId="26606"/>
          <ac:spMkLst>
            <pc:docMk/>
            <pc:sldMk cId="3222806365" sldId="302"/>
            <ac:spMk id="2" creationId="{00000000-0000-0000-0000-000000000000}"/>
          </ac:spMkLst>
        </pc:spChg>
        <pc:spChg chg="add mod">
          <ac:chgData name="Ubaid Abdulla" userId="aa0e6f3071069210" providerId="LiveId" clId="{A82F4E3A-21FD-46A2-BCF5-AD776DC11044}" dt="2025-01-12T08:08:35.014" v="58" actId="26606"/>
          <ac:spMkLst>
            <pc:docMk/>
            <pc:sldMk cId="3222806365" sldId="302"/>
            <ac:spMk id="3" creationId="{311880A4-9283-A7D5-D5F0-1291C6A5030C}"/>
          </ac:spMkLst>
        </pc:spChg>
        <pc:spChg chg="del">
          <ac:chgData name="Ubaid Abdulla" userId="aa0e6f3071069210" providerId="LiveId" clId="{A82F4E3A-21FD-46A2-BCF5-AD776DC11044}" dt="2025-01-12T08:04:35.339" v="31" actId="26606"/>
          <ac:spMkLst>
            <pc:docMk/>
            <pc:sldMk cId="3222806365" sldId="302"/>
            <ac:spMk id="1031" creationId="{A4AC5506-6312-4701-8D3C-40187889A947}"/>
          </ac:spMkLst>
        </pc:spChg>
        <pc:spChg chg="add del">
          <ac:chgData name="Ubaid Abdulla" userId="aa0e6f3071069210" providerId="LiveId" clId="{A82F4E3A-21FD-46A2-BCF5-AD776DC11044}" dt="2025-01-12T08:04:46.851" v="32" actId="478"/>
          <ac:spMkLst>
            <pc:docMk/>
            <pc:sldMk cId="3222806365" sldId="302"/>
            <ac:spMk id="1035" creationId="{5FC1C69B-3954-B403-248F-6E9ABAC15EB9}"/>
          </ac:spMkLst>
        </pc:spChg>
        <pc:spChg chg="add del">
          <ac:chgData name="Ubaid Abdulla" userId="aa0e6f3071069210" providerId="LiveId" clId="{A82F4E3A-21FD-46A2-BCF5-AD776DC11044}" dt="2025-01-12T08:08:35.014" v="58" actId="26606"/>
          <ac:spMkLst>
            <pc:docMk/>
            <pc:sldMk cId="3222806365" sldId="302"/>
            <ac:spMk id="1038" creationId="{0288C6B4-AFC3-407F-A595-EFFD38D4CCAF}"/>
          </ac:spMkLst>
        </pc:spChg>
        <pc:spChg chg="add del">
          <ac:chgData name="Ubaid Abdulla" userId="aa0e6f3071069210" providerId="LiveId" clId="{A82F4E3A-21FD-46A2-BCF5-AD776DC11044}" dt="2025-01-12T08:08:35.014" v="58" actId="26606"/>
          <ac:spMkLst>
            <pc:docMk/>
            <pc:sldMk cId="3222806365" sldId="302"/>
            <ac:spMk id="1040" creationId="{CF236821-17FE-429B-8D2C-08E13A64EA40}"/>
          </ac:spMkLst>
        </pc:spChg>
        <pc:spChg chg="add del">
          <ac:chgData name="Ubaid Abdulla" userId="aa0e6f3071069210" providerId="LiveId" clId="{A82F4E3A-21FD-46A2-BCF5-AD776DC11044}" dt="2025-01-12T08:08:35.014" v="58" actId="26606"/>
          <ac:spMkLst>
            <pc:docMk/>
            <pc:sldMk cId="3222806365" sldId="302"/>
            <ac:spMk id="1042" creationId="{C0BDBCD2-E081-43AB-9119-C55465E59757}"/>
          </ac:spMkLst>
        </pc:spChg>
        <pc:spChg chg="add del">
          <ac:chgData name="Ubaid Abdulla" userId="aa0e6f3071069210" providerId="LiveId" clId="{A82F4E3A-21FD-46A2-BCF5-AD776DC11044}" dt="2025-01-12T08:08:35.014" v="58" actId="26606"/>
          <ac:spMkLst>
            <pc:docMk/>
            <pc:sldMk cId="3222806365" sldId="302"/>
            <ac:spMk id="1044" creationId="{98E79BE4-34FE-485A-98A5-92CE8F7C4743}"/>
          </ac:spMkLst>
        </pc:spChg>
        <pc:spChg chg="add del">
          <ac:chgData name="Ubaid Abdulla" userId="aa0e6f3071069210" providerId="LiveId" clId="{A82F4E3A-21FD-46A2-BCF5-AD776DC11044}" dt="2025-01-12T08:08:35.014" v="58" actId="26606"/>
          <ac:spMkLst>
            <pc:docMk/>
            <pc:sldMk cId="3222806365" sldId="302"/>
            <ac:spMk id="1046" creationId="{7A5F0580-5EE9-419F-96EE-B6529EF6E7D0}"/>
          </ac:spMkLst>
        </pc:spChg>
        <pc:spChg chg="add">
          <ac:chgData name="Ubaid Abdulla" userId="aa0e6f3071069210" providerId="LiveId" clId="{A82F4E3A-21FD-46A2-BCF5-AD776DC11044}" dt="2025-01-12T08:08:35.014" v="58" actId="26606"/>
          <ac:spMkLst>
            <pc:docMk/>
            <pc:sldMk cId="3222806365" sldId="302"/>
            <ac:spMk id="1051" creationId="{F0A604E4-7307-451C-93BE-F1F7E1BF3BF8}"/>
          </ac:spMkLst>
        </pc:spChg>
        <pc:spChg chg="add">
          <ac:chgData name="Ubaid Abdulla" userId="aa0e6f3071069210" providerId="LiveId" clId="{A82F4E3A-21FD-46A2-BCF5-AD776DC11044}" dt="2025-01-12T08:08:35.014" v="58" actId="26606"/>
          <ac:spMkLst>
            <pc:docMk/>
            <pc:sldMk cId="3222806365" sldId="302"/>
            <ac:spMk id="1053" creationId="{F7F3A0AA-35E5-4085-942B-737839030604}"/>
          </ac:spMkLst>
        </pc:spChg>
        <pc:spChg chg="add">
          <ac:chgData name="Ubaid Abdulla" userId="aa0e6f3071069210" providerId="LiveId" clId="{A82F4E3A-21FD-46A2-BCF5-AD776DC11044}" dt="2025-01-12T08:08:35.014" v="58" actId="26606"/>
          <ac:spMkLst>
            <pc:docMk/>
            <pc:sldMk cId="3222806365" sldId="302"/>
            <ac:spMk id="1055" creationId="{402F5C38-C747-4173-ABBF-656E39E82130}"/>
          </ac:spMkLst>
        </pc:spChg>
        <pc:spChg chg="add">
          <ac:chgData name="Ubaid Abdulla" userId="aa0e6f3071069210" providerId="LiveId" clId="{A82F4E3A-21FD-46A2-BCF5-AD776DC11044}" dt="2025-01-12T08:08:35.014" v="58" actId="26606"/>
          <ac:spMkLst>
            <pc:docMk/>
            <pc:sldMk cId="3222806365" sldId="302"/>
            <ac:spMk id="1057" creationId="{E37EECFC-A684-4391-AE85-4CDAF5565F61}"/>
          </ac:spMkLst>
        </pc:spChg>
        <pc:picChg chg="add mod ord">
          <ac:chgData name="Ubaid Abdulla" userId="aa0e6f3071069210" providerId="LiveId" clId="{A82F4E3A-21FD-46A2-BCF5-AD776DC11044}" dt="2025-01-12T08:09:11.453" v="62" actId="14100"/>
          <ac:picMkLst>
            <pc:docMk/>
            <pc:sldMk cId="3222806365" sldId="302"/>
            <ac:picMk id="1026" creationId="{00000000-0000-0000-0000-000000000000}"/>
          </ac:picMkLst>
        </pc:picChg>
        <pc:picChg chg="del mod replId">
          <ac:chgData name="Ubaid Abdulla" userId="aa0e6f3071069210" providerId="LiveId" clId="{A82F4E3A-21FD-46A2-BCF5-AD776DC11044}" dt="2025-01-12T08:04:35.339" v="31" actId="26606"/>
          <ac:picMkLst>
            <pc:docMk/>
            <pc:sldMk cId="3222806365" sldId="302"/>
            <ac:picMk id="1033" creationId="{00000000-0000-0000-0000-000000000000}"/>
          </ac:picMkLst>
        </pc:picChg>
      </pc:sldChg>
      <pc:sldChg chg="addSp delSp modSp mod">
        <pc:chgData name="Ubaid Abdulla" userId="aa0e6f3071069210" providerId="LiveId" clId="{A82F4E3A-21FD-46A2-BCF5-AD776DC11044}" dt="2025-01-12T08:13:12.972" v="93" actId="1076"/>
        <pc:sldMkLst>
          <pc:docMk/>
          <pc:sldMk cId="2413677420" sldId="303"/>
        </pc:sldMkLst>
        <pc:spChg chg="mod">
          <ac:chgData name="Ubaid Abdulla" userId="aa0e6f3071069210" providerId="LiveId" clId="{A82F4E3A-21FD-46A2-BCF5-AD776DC11044}" dt="2025-01-12T08:10:14.472" v="74" actId="1076"/>
          <ac:spMkLst>
            <pc:docMk/>
            <pc:sldMk cId="2413677420" sldId="303"/>
            <ac:spMk id="2" creationId="{00000000-0000-0000-0000-000000000000}"/>
          </ac:spMkLst>
        </pc:spChg>
        <pc:spChg chg="add mod">
          <ac:chgData name="Ubaid Abdulla" userId="aa0e6f3071069210" providerId="LiveId" clId="{A82F4E3A-21FD-46A2-BCF5-AD776DC11044}" dt="2025-01-12T08:10:31.065" v="75"/>
          <ac:spMkLst>
            <pc:docMk/>
            <pc:sldMk cId="2413677420" sldId="303"/>
            <ac:spMk id="5" creationId="{8C243F53-DF74-D23D-7212-295F2FC17BB5}"/>
          </ac:spMkLst>
        </pc:spChg>
        <pc:spChg chg="add mod">
          <ac:chgData name="Ubaid Abdulla" userId="aa0e6f3071069210" providerId="LiveId" clId="{A82F4E3A-21FD-46A2-BCF5-AD776DC11044}" dt="2025-01-12T08:10:48.216" v="76"/>
          <ac:spMkLst>
            <pc:docMk/>
            <pc:sldMk cId="2413677420" sldId="303"/>
            <ac:spMk id="6" creationId="{EFF5CA0D-6272-12A8-901F-4376D9481E22}"/>
          </ac:spMkLst>
        </pc:spChg>
        <pc:spChg chg="add mod">
          <ac:chgData name="Ubaid Abdulla" userId="aa0e6f3071069210" providerId="LiveId" clId="{A82F4E3A-21FD-46A2-BCF5-AD776DC11044}" dt="2025-01-12T08:11:06.131" v="77"/>
          <ac:spMkLst>
            <pc:docMk/>
            <pc:sldMk cId="2413677420" sldId="303"/>
            <ac:spMk id="7" creationId="{FFB73E84-C8B2-1008-DB56-7D8A94CBC29C}"/>
          </ac:spMkLst>
        </pc:spChg>
        <pc:spChg chg="add mod">
          <ac:chgData name="Ubaid Abdulla" userId="aa0e6f3071069210" providerId="LiveId" clId="{A82F4E3A-21FD-46A2-BCF5-AD776DC11044}" dt="2025-01-12T08:13:12.972" v="93" actId="1076"/>
          <ac:spMkLst>
            <pc:docMk/>
            <pc:sldMk cId="2413677420" sldId="303"/>
            <ac:spMk id="10" creationId="{95FE3C07-9A8E-4D2F-A158-8853F27A0E60}"/>
          </ac:spMkLst>
        </pc:spChg>
        <pc:picChg chg="add del mod">
          <ac:chgData name="Ubaid Abdulla" userId="aa0e6f3071069210" providerId="LiveId" clId="{A82F4E3A-21FD-46A2-BCF5-AD776DC11044}" dt="2025-01-12T08:13:02.093" v="91" actId="478"/>
          <ac:picMkLst>
            <pc:docMk/>
            <pc:sldMk cId="2413677420" sldId="303"/>
            <ac:picMk id="8" creationId="{EDE0058E-A90A-7265-7C76-BFF2124EE528}"/>
          </ac:picMkLst>
        </pc:picChg>
        <pc:picChg chg="mod">
          <ac:chgData name="Ubaid Abdulla" userId="aa0e6f3071069210" providerId="LiveId" clId="{A82F4E3A-21FD-46A2-BCF5-AD776DC11044}" dt="2025-01-12T08:11:35.315" v="81" actId="1076"/>
          <ac:picMkLst>
            <pc:docMk/>
            <pc:sldMk cId="2413677420" sldId="303"/>
            <ac:picMk id="15364" creationId="{00000000-0000-0000-0000-000000000000}"/>
          </ac:picMkLst>
        </pc:picChg>
      </pc:sldChg>
      <pc:sldChg chg="addSp delSp modSp new mod setBg">
        <pc:chgData name="Ubaid Abdulla" userId="aa0e6f3071069210" providerId="LiveId" clId="{A82F4E3A-21FD-46A2-BCF5-AD776DC11044}" dt="2025-01-12T08:25:26.206" v="236" actId="14100"/>
        <pc:sldMkLst>
          <pc:docMk/>
          <pc:sldMk cId="157411196" sldId="305"/>
        </pc:sldMkLst>
        <pc:spChg chg="mod">
          <ac:chgData name="Ubaid Abdulla" userId="aa0e6f3071069210" providerId="LiveId" clId="{A82F4E3A-21FD-46A2-BCF5-AD776DC11044}" dt="2025-01-12T08:24:00.180" v="211" actId="1076"/>
          <ac:spMkLst>
            <pc:docMk/>
            <pc:sldMk cId="157411196" sldId="305"/>
            <ac:spMk id="2" creationId="{18C01EB7-27D5-FAEF-8766-D852B7DF9AC6}"/>
          </ac:spMkLst>
        </pc:spChg>
        <pc:spChg chg="del mod">
          <ac:chgData name="Ubaid Abdulla" userId="aa0e6f3071069210" providerId="LiveId" clId="{A82F4E3A-21FD-46A2-BCF5-AD776DC11044}" dt="2025-01-12T08:23:03.630" v="206" actId="931"/>
          <ac:spMkLst>
            <pc:docMk/>
            <pc:sldMk cId="157411196" sldId="305"/>
            <ac:spMk id="3" creationId="{28DCA356-C694-E639-34AB-1C5F114279B5}"/>
          </ac:spMkLst>
        </pc:spChg>
        <pc:spChg chg="add mod">
          <ac:chgData name="Ubaid Abdulla" userId="aa0e6f3071069210" providerId="LiveId" clId="{A82F4E3A-21FD-46A2-BCF5-AD776DC11044}" dt="2025-01-12T08:25:02.184" v="235" actId="122"/>
          <ac:spMkLst>
            <pc:docMk/>
            <pc:sldMk cId="157411196" sldId="305"/>
            <ac:spMk id="6" creationId="{E1D5F548-960E-C087-729F-FC852AA76FBB}"/>
          </ac:spMkLst>
        </pc:spChg>
        <pc:spChg chg="add mod">
          <ac:chgData name="Ubaid Abdulla" userId="aa0e6f3071069210" providerId="LiveId" clId="{A82F4E3A-21FD-46A2-BCF5-AD776DC11044}" dt="2025-01-12T08:24:11.771" v="212" actId="1076"/>
          <ac:spMkLst>
            <pc:docMk/>
            <pc:sldMk cId="157411196" sldId="305"/>
            <ac:spMk id="9" creationId="{3E83A4F5-B16E-33CF-DD38-67BEDD4F63C6}"/>
          </ac:spMkLst>
        </pc:spChg>
        <pc:spChg chg="add">
          <ac:chgData name="Ubaid Abdulla" userId="aa0e6f3071069210" providerId="LiveId" clId="{A82F4E3A-21FD-46A2-BCF5-AD776DC11044}" dt="2025-01-12T08:23:49.195" v="210" actId="26606"/>
          <ac:spMkLst>
            <pc:docMk/>
            <pc:sldMk cId="157411196" sldId="305"/>
            <ac:spMk id="12" creationId="{79477870-C64A-4E35-8F2F-05B7114F3C74}"/>
          </ac:spMkLst>
        </pc:spChg>
        <pc:spChg chg="add">
          <ac:chgData name="Ubaid Abdulla" userId="aa0e6f3071069210" providerId="LiveId" clId="{A82F4E3A-21FD-46A2-BCF5-AD776DC11044}" dt="2025-01-12T08:23:49.195" v="210" actId="26606"/>
          <ac:spMkLst>
            <pc:docMk/>
            <pc:sldMk cId="157411196" sldId="305"/>
            <ac:spMk id="14" creationId="{8AEA628B-C8FF-4D0B-B111-F101F580B15D}"/>
          </ac:spMkLst>
        </pc:spChg>
        <pc:spChg chg="add">
          <ac:chgData name="Ubaid Abdulla" userId="aa0e6f3071069210" providerId="LiveId" clId="{A82F4E3A-21FD-46A2-BCF5-AD776DC11044}" dt="2025-01-12T08:23:49.195" v="210" actId="26606"/>
          <ac:spMkLst>
            <pc:docMk/>
            <pc:sldMk cId="157411196" sldId="305"/>
            <ac:spMk id="16" creationId="{42663BD0-064C-40FC-A331-F49FCA9536AA}"/>
          </ac:spMkLst>
        </pc:spChg>
        <pc:picChg chg="add mod">
          <ac:chgData name="Ubaid Abdulla" userId="aa0e6f3071069210" providerId="LiveId" clId="{A82F4E3A-21FD-46A2-BCF5-AD776DC11044}" dt="2025-01-12T08:25:26.206" v="236" actId="14100"/>
          <ac:picMkLst>
            <pc:docMk/>
            <pc:sldMk cId="157411196" sldId="305"/>
            <ac:picMk id="5" creationId="{3CBD586F-F974-6EB0-B667-2AC6B50D2AE6}"/>
          </ac:picMkLst>
        </pc:picChg>
      </pc:sldChg>
      <pc:sldChg chg="addSp delSp modSp add mod">
        <pc:chgData name="Ubaid Abdulla" userId="aa0e6f3071069210" providerId="LiveId" clId="{A82F4E3A-21FD-46A2-BCF5-AD776DC11044}" dt="2025-01-12T11:39:32.732" v="3991" actId="14100"/>
        <pc:sldMkLst>
          <pc:docMk/>
          <pc:sldMk cId="1767257515" sldId="306"/>
        </pc:sldMkLst>
        <pc:spChg chg="mod">
          <ac:chgData name="Ubaid Abdulla" userId="aa0e6f3071069210" providerId="LiveId" clId="{A82F4E3A-21FD-46A2-BCF5-AD776DC11044}" dt="2025-01-12T11:39:16.615" v="3990" actId="26606"/>
          <ac:spMkLst>
            <pc:docMk/>
            <pc:sldMk cId="1767257515" sldId="306"/>
            <ac:spMk id="2" creationId="{13E0EB29-B2DB-ED52-FD48-1DB0D3C5B7C3}"/>
          </ac:spMkLst>
        </pc:spChg>
        <pc:spChg chg="add del mod">
          <ac:chgData name="Ubaid Abdulla" userId="aa0e6f3071069210" providerId="LiveId" clId="{A82F4E3A-21FD-46A2-BCF5-AD776DC11044}" dt="2025-01-12T11:39:16.615" v="3990" actId="26606"/>
          <ac:spMkLst>
            <pc:docMk/>
            <pc:sldMk cId="1767257515" sldId="306"/>
            <ac:spMk id="6" creationId="{0BD86223-F56C-0FFB-7FF5-1164322B0015}"/>
          </ac:spMkLst>
        </pc:spChg>
        <pc:spChg chg="add del mod">
          <ac:chgData name="Ubaid Abdulla" userId="aa0e6f3071069210" providerId="LiveId" clId="{A82F4E3A-21FD-46A2-BCF5-AD776DC11044}" dt="2025-01-12T11:39:32.732" v="3991" actId="14100"/>
          <ac:spMkLst>
            <pc:docMk/>
            <pc:sldMk cId="1767257515" sldId="306"/>
            <ac:spMk id="9" creationId="{1674A563-5C05-3C92-A5C8-F2A464238BEE}"/>
          </ac:spMkLst>
        </pc:spChg>
        <pc:spChg chg="add del">
          <ac:chgData name="Ubaid Abdulla" userId="aa0e6f3071069210" providerId="LiveId" clId="{A82F4E3A-21FD-46A2-BCF5-AD776DC11044}" dt="2025-01-12T11:39:16.615" v="3990" actId="26606"/>
          <ac:spMkLst>
            <pc:docMk/>
            <pc:sldMk cId="1767257515" sldId="306"/>
            <ac:spMk id="12" creationId="{2C5CA398-8E67-F1B4-81FD-9CB7D62438CF}"/>
          </ac:spMkLst>
        </pc:spChg>
        <pc:spChg chg="add del">
          <ac:chgData name="Ubaid Abdulla" userId="aa0e6f3071069210" providerId="LiveId" clId="{A82F4E3A-21FD-46A2-BCF5-AD776DC11044}" dt="2025-01-12T11:39:16.615" v="3990" actId="26606"/>
          <ac:spMkLst>
            <pc:docMk/>
            <pc:sldMk cId="1767257515" sldId="306"/>
            <ac:spMk id="14" creationId="{9CE00D80-6C6E-7ABC-CC86-AF46B43127E5}"/>
          </ac:spMkLst>
        </pc:spChg>
        <pc:spChg chg="add del">
          <ac:chgData name="Ubaid Abdulla" userId="aa0e6f3071069210" providerId="LiveId" clId="{A82F4E3A-21FD-46A2-BCF5-AD776DC11044}" dt="2025-01-12T11:39:16.615" v="3990" actId="26606"/>
          <ac:spMkLst>
            <pc:docMk/>
            <pc:sldMk cId="1767257515" sldId="306"/>
            <ac:spMk id="16" creationId="{93E4E3F3-FC97-30A4-75A4-FDCB9BAE4CBC}"/>
          </ac:spMkLst>
        </pc:spChg>
        <pc:spChg chg="add del">
          <ac:chgData name="Ubaid Abdulla" userId="aa0e6f3071069210" providerId="LiveId" clId="{A82F4E3A-21FD-46A2-BCF5-AD776DC11044}" dt="2025-01-12T11:39:00.250" v="3978" actId="26606"/>
          <ac:spMkLst>
            <pc:docMk/>
            <pc:sldMk cId="1767257515" sldId="306"/>
            <ac:spMk id="23" creationId="{E81BF4F6-F2CF-4984-9D14-D6966D92F99F}"/>
          </ac:spMkLst>
        </pc:spChg>
        <pc:spChg chg="add del">
          <ac:chgData name="Ubaid Abdulla" userId="aa0e6f3071069210" providerId="LiveId" clId="{A82F4E3A-21FD-46A2-BCF5-AD776DC11044}" dt="2025-01-12T11:38:57.089" v="3976" actId="26606"/>
          <ac:spMkLst>
            <pc:docMk/>
            <pc:sldMk cId="1767257515" sldId="306"/>
            <ac:spMk id="25" creationId="{D0300FD3-5AF1-6305-15FA-9078072672E2}"/>
          </ac:spMkLst>
        </pc:spChg>
        <pc:spChg chg="add del">
          <ac:chgData name="Ubaid Abdulla" userId="aa0e6f3071069210" providerId="LiveId" clId="{A82F4E3A-21FD-46A2-BCF5-AD776DC11044}" dt="2025-01-12T11:38:57.089" v="3976" actId="26606"/>
          <ac:spMkLst>
            <pc:docMk/>
            <pc:sldMk cId="1767257515" sldId="306"/>
            <ac:spMk id="26" creationId="{9F7D5CDA-D291-4307-BF55-1381FED29634}"/>
          </ac:spMkLst>
        </pc:spChg>
        <pc:spChg chg="add del">
          <ac:chgData name="Ubaid Abdulla" userId="aa0e6f3071069210" providerId="LiveId" clId="{A82F4E3A-21FD-46A2-BCF5-AD776DC11044}" dt="2025-01-12T11:38:57.089" v="3976" actId="26606"/>
          <ac:spMkLst>
            <pc:docMk/>
            <pc:sldMk cId="1767257515" sldId="306"/>
            <ac:spMk id="27" creationId="{59B296B9-C5A5-4E4F-9B60-C907B5F1466C}"/>
          </ac:spMkLst>
        </pc:spChg>
        <pc:spChg chg="add del">
          <ac:chgData name="Ubaid Abdulla" userId="aa0e6f3071069210" providerId="LiveId" clId="{A82F4E3A-21FD-46A2-BCF5-AD776DC11044}" dt="2025-01-12T11:39:00.250" v="3978" actId="26606"/>
          <ac:spMkLst>
            <pc:docMk/>
            <pc:sldMk cId="1767257515" sldId="306"/>
            <ac:spMk id="29" creationId="{C0763A76-9F1C-4FC5-82B7-DD475DA461B2}"/>
          </ac:spMkLst>
        </pc:spChg>
        <pc:spChg chg="add del">
          <ac:chgData name="Ubaid Abdulla" userId="aa0e6f3071069210" providerId="LiveId" clId="{A82F4E3A-21FD-46A2-BCF5-AD776DC11044}" dt="2025-01-12T11:39:01.793" v="3980" actId="26606"/>
          <ac:spMkLst>
            <pc:docMk/>
            <pc:sldMk cId="1767257515" sldId="306"/>
            <ac:spMk id="31" creationId="{D009D6D5-DAC2-4A8B-A17A-E206B9012D09}"/>
          </ac:spMkLst>
        </pc:spChg>
        <pc:spChg chg="add del">
          <ac:chgData name="Ubaid Abdulla" userId="aa0e6f3071069210" providerId="LiveId" clId="{A82F4E3A-21FD-46A2-BCF5-AD776DC11044}" dt="2025-01-12T11:39:04.450" v="3982" actId="26606"/>
          <ac:spMkLst>
            <pc:docMk/>
            <pc:sldMk cId="1767257515" sldId="306"/>
            <ac:spMk id="33" creationId="{8FC9BE17-9A7B-462D-AE50-3D8777387304}"/>
          </ac:spMkLst>
        </pc:spChg>
        <pc:spChg chg="add del">
          <ac:chgData name="Ubaid Abdulla" userId="aa0e6f3071069210" providerId="LiveId" clId="{A82F4E3A-21FD-46A2-BCF5-AD776DC11044}" dt="2025-01-12T11:39:04.450" v="3982" actId="26606"/>
          <ac:spMkLst>
            <pc:docMk/>
            <pc:sldMk cId="1767257515" sldId="306"/>
            <ac:spMk id="34" creationId="{3EBE8569-6AEC-4B8C-8D53-2DE337CDBA65}"/>
          </ac:spMkLst>
        </pc:spChg>
        <pc:spChg chg="add del">
          <ac:chgData name="Ubaid Abdulla" userId="aa0e6f3071069210" providerId="LiveId" clId="{A82F4E3A-21FD-46A2-BCF5-AD776DC11044}" dt="2025-01-12T11:39:04.450" v="3982" actId="26606"/>
          <ac:spMkLst>
            <pc:docMk/>
            <pc:sldMk cId="1767257515" sldId="306"/>
            <ac:spMk id="35" creationId="{55D4142C-5077-457F-A6AD-3FECFDB39685}"/>
          </ac:spMkLst>
        </pc:spChg>
        <pc:spChg chg="add del">
          <ac:chgData name="Ubaid Abdulla" userId="aa0e6f3071069210" providerId="LiveId" clId="{A82F4E3A-21FD-46A2-BCF5-AD776DC11044}" dt="2025-01-12T11:39:04.450" v="3982" actId="26606"/>
          <ac:spMkLst>
            <pc:docMk/>
            <pc:sldMk cId="1767257515" sldId="306"/>
            <ac:spMk id="36" creationId="{7A5F0580-5EE9-419F-96EE-B6529EF6E7D0}"/>
          </ac:spMkLst>
        </pc:spChg>
        <pc:spChg chg="add del">
          <ac:chgData name="Ubaid Abdulla" userId="aa0e6f3071069210" providerId="LiveId" clId="{A82F4E3A-21FD-46A2-BCF5-AD776DC11044}" dt="2025-01-12T11:39:07.335" v="3984" actId="26606"/>
          <ac:spMkLst>
            <pc:docMk/>
            <pc:sldMk cId="1767257515" sldId="306"/>
            <ac:spMk id="38" creationId="{736CAB1F-557E-4FA4-81CC-DC491EF83443}"/>
          </ac:spMkLst>
        </pc:spChg>
        <pc:spChg chg="add del">
          <ac:chgData name="Ubaid Abdulla" userId="aa0e6f3071069210" providerId="LiveId" clId="{A82F4E3A-21FD-46A2-BCF5-AD776DC11044}" dt="2025-01-12T11:39:07.335" v="3984" actId="26606"/>
          <ac:spMkLst>
            <pc:docMk/>
            <pc:sldMk cId="1767257515" sldId="306"/>
            <ac:spMk id="39" creationId="{AA065953-3D69-4CD4-80C3-DF10DEB4C761}"/>
          </ac:spMkLst>
        </pc:spChg>
        <pc:spChg chg="add del">
          <ac:chgData name="Ubaid Abdulla" userId="aa0e6f3071069210" providerId="LiveId" clId="{A82F4E3A-21FD-46A2-BCF5-AD776DC11044}" dt="2025-01-12T11:39:07.335" v="3984" actId="26606"/>
          <ac:spMkLst>
            <pc:docMk/>
            <pc:sldMk cId="1767257515" sldId="306"/>
            <ac:spMk id="40" creationId="{2AB36DB5-F10D-4EDB-87E2-ECB9301FFC62}"/>
          </ac:spMkLst>
        </pc:spChg>
        <pc:spChg chg="add del">
          <ac:chgData name="Ubaid Abdulla" userId="aa0e6f3071069210" providerId="LiveId" clId="{A82F4E3A-21FD-46A2-BCF5-AD776DC11044}" dt="2025-01-12T11:39:07.335" v="3984" actId="26606"/>
          <ac:spMkLst>
            <pc:docMk/>
            <pc:sldMk cId="1767257515" sldId="306"/>
            <ac:spMk id="41" creationId="{446F195D-95DC-419E-BBC1-E2B601A6067B}"/>
          </ac:spMkLst>
        </pc:spChg>
        <pc:spChg chg="add del">
          <ac:chgData name="Ubaid Abdulla" userId="aa0e6f3071069210" providerId="LiveId" clId="{A82F4E3A-21FD-46A2-BCF5-AD776DC11044}" dt="2025-01-12T11:39:07.335" v="3984" actId="26606"/>
          <ac:spMkLst>
            <pc:docMk/>
            <pc:sldMk cId="1767257515" sldId="306"/>
            <ac:spMk id="42" creationId="{55550980-2AB6-4DE5-86DD-064ADF160E40}"/>
          </ac:spMkLst>
        </pc:spChg>
        <pc:spChg chg="add del">
          <ac:chgData name="Ubaid Abdulla" userId="aa0e6f3071069210" providerId="LiveId" clId="{A82F4E3A-21FD-46A2-BCF5-AD776DC11044}" dt="2025-01-12T11:39:07.335" v="3984" actId="26606"/>
          <ac:spMkLst>
            <pc:docMk/>
            <pc:sldMk cId="1767257515" sldId="306"/>
            <ac:spMk id="43" creationId="{EDF4B167-8E82-4458-AE55-88B683EBF69B}"/>
          </ac:spMkLst>
        </pc:spChg>
        <pc:spChg chg="add del">
          <ac:chgData name="Ubaid Abdulla" userId="aa0e6f3071069210" providerId="LiveId" clId="{A82F4E3A-21FD-46A2-BCF5-AD776DC11044}" dt="2025-01-12T11:39:07.335" v="3984" actId="26606"/>
          <ac:spMkLst>
            <pc:docMk/>
            <pc:sldMk cId="1767257515" sldId="306"/>
            <ac:spMk id="44" creationId="{55993D72-5628-4E5E-BB9F-96066414EEFD}"/>
          </ac:spMkLst>
        </pc:spChg>
        <pc:spChg chg="add del">
          <ac:chgData name="Ubaid Abdulla" userId="aa0e6f3071069210" providerId="LiveId" clId="{A82F4E3A-21FD-46A2-BCF5-AD776DC11044}" dt="2025-01-12T11:39:07.335" v="3984" actId="26606"/>
          <ac:spMkLst>
            <pc:docMk/>
            <pc:sldMk cId="1767257515" sldId="306"/>
            <ac:spMk id="45" creationId="{0BD86223-F56C-0FFB-7FF5-1164322B0015}"/>
          </ac:spMkLst>
        </pc:spChg>
        <pc:spChg chg="add del">
          <ac:chgData name="Ubaid Abdulla" userId="aa0e6f3071069210" providerId="LiveId" clId="{A82F4E3A-21FD-46A2-BCF5-AD776DC11044}" dt="2025-01-12T11:39:16.615" v="3990" actId="26606"/>
          <ac:spMkLst>
            <pc:docMk/>
            <pc:sldMk cId="1767257515" sldId="306"/>
            <ac:spMk id="47" creationId="{1674A563-5C05-3C92-A5C8-F2A464238BEE}"/>
          </ac:spMkLst>
        </pc:spChg>
        <pc:grpChg chg="add del">
          <ac:chgData name="Ubaid Abdulla" userId="aa0e6f3071069210" providerId="LiveId" clId="{A82F4E3A-21FD-46A2-BCF5-AD776DC11044}" dt="2025-01-12T11:38:53.866" v="3974" actId="26606"/>
          <ac:grpSpMkLst>
            <pc:docMk/>
            <pc:sldMk cId="1767257515" sldId="306"/>
            <ac:grpSpMk id="21" creationId="{C54A2A4D-19EF-3552-F383-6AD9587C8AFC}"/>
          </ac:grpSpMkLst>
        </pc:grpChg>
        <pc:grpChg chg="add del">
          <ac:chgData name="Ubaid Abdulla" userId="aa0e6f3071069210" providerId="LiveId" clId="{A82F4E3A-21FD-46A2-BCF5-AD776DC11044}" dt="2025-01-12T11:39:16.615" v="3990" actId="26606"/>
          <ac:grpSpMkLst>
            <pc:docMk/>
            <pc:sldMk cId="1767257515" sldId="306"/>
            <ac:grpSpMk id="48" creationId="{C54A2A4D-19EF-3552-F383-6AD9587C8AFC}"/>
          </ac:grpSpMkLst>
        </pc:grpChg>
        <pc:picChg chg="mod ord">
          <ac:chgData name="Ubaid Abdulla" userId="aa0e6f3071069210" providerId="LiveId" clId="{A82F4E3A-21FD-46A2-BCF5-AD776DC11044}" dt="2025-01-12T11:39:16.615" v="3990" actId="26606"/>
          <ac:picMkLst>
            <pc:docMk/>
            <pc:sldMk cId="1767257515" sldId="306"/>
            <ac:picMk id="5" creationId="{35CF17D0-7CD6-B38D-1DBF-B24B566DDFDA}"/>
          </ac:picMkLst>
        </pc:picChg>
      </pc:sldChg>
      <pc:sldChg chg="modSp add mod">
        <pc:chgData name="Ubaid Abdulla" userId="aa0e6f3071069210" providerId="LiveId" clId="{A82F4E3A-21FD-46A2-BCF5-AD776DC11044}" dt="2025-01-12T10:52:07.313" v="3967" actId="1076"/>
        <pc:sldMkLst>
          <pc:docMk/>
          <pc:sldMk cId="2876314463" sldId="307"/>
        </pc:sldMkLst>
        <pc:spChg chg="mod">
          <ac:chgData name="Ubaid Abdulla" userId="aa0e6f3071069210" providerId="LiveId" clId="{A82F4E3A-21FD-46A2-BCF5-AD776DC11044}" dt="2025-01-12T08:32:05.359" v="316" actId="404"/>
          <ac:spMkLst>
            <pc:docMk/>
            <pc:sldMk cId="2876314463" sldId="307"/>
            <ac:spMk id="2" creationId="{792296F1-596D-4167-97CF-92DA44F60AAF}"/>
          </ac:spMkLst>
        </pc:spChg>
        <pc:spChg chg="mod">
          <ac:chgData name="Ubaid Abdulla" userId="aa0e6f3071069210" providerId="LiveId" clId="{A82F4E3A-21FD-46A2-BCF5-AD776DC11044}" dt="2025-01-12T08:28:32.459" v="300" actId="20577"/>
          <ac:spMkLst>
            <pc:docMk/>
            <pc:sldMk cId="2876314463" sldId="307"/>
            <ac:spMk id="6" creationId="{3B8B491F-F750-71B2-3B7D-3757ADF4BA82}"/>
          </ac:spMkLst>
        </pc:spChg>
        <pc:spChg chg="mod">
          <ac:chgData name="Ubaid Abdulla" userId="aa0e6f3071069210" providerId="LiveId" clId="{A82F4E3A-21FD-46A2-BCF5-AD776DC11044}" dt="2025-01-12T10:52:07.313" v="3967" actId="1076"/>
          <ac:spMkLst>
            <pc:docMk/>
            <pc:sldMk cId="2876314463" sldId="307"/>
            <ac:spMk id="9" creationId="{3ACB9799-0BF0-2F01-55EA-1CD39B41FAD8}"/>
          </ac:spMkLst>
        </pc:spChg>
        <pc:picChg chg="mod">
          <ac:chgData name="Ubaid Abdulla" userId="aa0e6f3071069210" providerId="LiveId" clId="{A82F4E3A-21FD-46A2-BCF5-AD776DC11044}" dt="2025-01-12T08:28:19.878" v="273" actId="14826"/>
          <ac:picMkLst>
            <pc:docMk/>
            <pc:sldMk cId="2876314463" sldId="307"/>
            <ac:picMk id="5" creationId="{F4EA5F64-A22A-4411-89D1-A442B5DD5481}"/>
          </ac:picMkLst>
        </pc:picChg>
      </pc:sldChg>
      <pc:sldChg chg="modSp add mod">
        <pc:chgData name="Ubaid Abdulla" userId="aa0e6f3071069210" providerId="LiveId" clId="{A82F4E3A-21FD-46A2-BCF5-AD776DC11044}" dt="2025-01-12T10:35:15.833" v="3728" actId="27636"/>
        <pc:sldMkLst>
          <pc:docMk/>
          <pc:sldMk cId="1727660774" sldId="308"/>
        </pc:sldMkLst>
        <pc:spChg chg="mod">
          <ac:chgData name="Ubaid Abdulla" userId="aa0e6f3071069210" providerId="LiveId" clId="{A82F4E3A-21FD-46A2-BCF5-AD776DC11044}" dt="2025-01-12T08:30:53.906" v="312" actId="120"/>
          <ac:spMkLst>
            <pc:docMk/>
            <pc:sldMk cId="1727660774" sldId="308"/>
            <ac:spMk id="2" creationId="{AA82CEDF-45AA-A1B4-B58B-63CC656FEC53}"/>
          </ac:spMkLst>
        </pc:spChg>
        <pc:spChg chg="mod">
          <ac:chgData name="Ubaid Abdulla" userId="aa0e6f3071069210" providerId="LiveId" clId="{A82F4E3A-21FD-46A2-BCF5-AD776DC11044}" dt="2025-01-12T08:29:46.323" v="311" actId="20577"/>
          <ac:spMkLst>
            <pc:docMk/>
            <pc:sldMk cId="1727660774" sldId="308"/>
            <ac:spMk id="6" creationId="{5A3E85E7-D05C-4E62-4B3F-11B6B35DD33C}"/>
          </ac:spMkLst>
        </pc:spChg>
        <pc:spChg chg="mod">
          <ac:chgData name="Ubaid Abdulla" userId="aa0e6f3071069210" providerId="LiveId" clId="{A82F4E3A-21FD-46A2-BCF5-AD776DC11044}" dt="2025-01-12T10:35:15.833" v="3728" actId="27636"/>
          <ac:spMkLst>
            <pc:docMk/>
            <pc:sldMk cId="1727660774" sldId="308"/>
            <ac:spMk id="9" creationId="{8E502538-3126-5B83-45D9-9D0522930495}"/>
          </ac:spMkLst>
        </pc:spChg>
        <pc:picChg chg="mod">
          <ac:chgData name="Ubaid Abdulla" userId="aa0e6f3071069210" providerId="LiveId" clId="{A82F4E3A-21FD-46A2-BCF5-AD776DC11044}" dt="2025-01-12T08:29:36.814" v="302" actId="14826"/>
          <ac:picMkLst>
            <pc:docMk/>
            <pc:sldMk cId="1727660774" sldId="308"/>
            <ac:picMk id="5" creationId="{12CFF77B-5D67-2F00-0434-DE269FBD562D}"/>
          </ac:picMkLst>
        </pc:picChg>
      </pc:sldChg>
      <pc:sldChg chg="modSp mod delDesignElem">
        <pc:chgData name="Ubaid Abdulla" userId="aa0e6f3071069210" providerId="LiveId" clId="{A82F4E3A-21FD-46A2-BCF5-AD776DC11044}" dt="2025-01-12T10:23:44.003" v="3575" actId="20577"/>
        <pc:sldMkLst>
          <pc:docMk/>
          <pc:sldMk cId="3106632744" sldId="309"/>
        </pc:sldMkLst>
        <pc:spChg chg="mod">
          <ac:chgData name="Ubaid Abdulla" userId="aa0e6f3071069210" providerId="LiveId" clId="{A82F4E3A-21FD-46A2-BCF5-AD776DC11044}" dt="2025-01-12T08:34:18.204" v="343" actId="20577"/>
          <ac:spMkLst>
            <pc:docMk/>
            <pc:sldMk cId="3106632744" sldId="309"/>
            <ac:spMk id="2" creationId="{90BA627E-3065-D9C8-7BCF-A1A356806F79}"/>
          </ac:spMkLst>
        </pc:spChg>
        <pc:spChg chg="mod">
          <ac:chgData name="Ubaid Abdulla" userId="aa0e6f3071069210" providerId="LiveId" clId="{A82F4E3A-21FD-46A2-BCF5-AD776DC11044}" dt="2025-01-12T08:33:38.072" v="340" actId="20577"/>
          <ac:spMkLst>
            <pc:docMk/>
            <pc:sldMk cId="3106632744" sldId="309"/>
            <ac:spMk id="6" creationId="{1150A2CA-0DCE-01B7-A2A2-AD872908ACDB}"/>
          </ac:spMkLst>
        </pc:spChg>
        <pc:spChg chg="mod">
          <ac:chgData name="Ubaid Abdulla" userId="aa0e6f3071069210" providerId="LiveId" clId="{A82F4E3A-21FD-46A2-BCF5-AD776DC11044}" dt="2025-01-12T10:23:44.003" v="3575" actId="20577"/>
          <ac:spMkLst>
            <pc:docMk/>
            <pc:sldMk cId="3106632744" sldId="309"/>
            <ac:spMk id="9" creationId="{750601E1-0C9B-7E8D-99D8-FA5AAECEAE3C}"/>
          </ac:spMkLst>
        </pc:spChg>
        <pc:picChg chg="mod">
          <ac:chgData name="Ubaid Abdulla" userId="aa0e6f3071069210" providerId="LiveId" clId="{A82F4E3A-21FD-46A2-BCF5-AD776DC11044}" dt="2025-01-12T08:33:26.421" v="318" actId="14826"/>
          <ac:picMkLst>
            <pc:docMk/>
            <pc:sldMk cId="3106632744" sldId="309"/>
            <ac:picMk id="5" creationId="{A23C3650-AB8B-4A60-60EA-828ACAC686C5}"/>
          </ac:picMkLst>
        </pc:picChg>
      </pc:sldChg>
      <pc:sldChg chg="modSp add mod">
        <pc:chgData name="Ubaid Abdulla" userId="aa0e6f3071069210" providerId="LiveId" clId="{A82F4E3A-21FD-46A2-BCF5-AD776DC11044}" dt="2025-01-12T10:18:04.438" v="3190" actId="14100"/>
        <pc:sldMkLst>
          <pc:docMk/>
          <pc:sldMk cId="4172054493" sldId="310"/>
        </pc:sldMkLst>
        <pc:spChg chg="mod">
          <ac:chgData name="Ubaid Abdulla" userId="aa0e6f3071069210" providerId="LiveId" clId="{A82F4E3A-21FD-46A2-BCF5-AD776DC11044}" dt="2025-01-12T09:56:18.505" v="2508" actId="404"/>
          <ac:spMkLst>
            <pc:docMk/>
            <pc:sldMk cId="4172054493" sldId="310"/>
            <ac:spMk id="2" creationId="{15C2B6AD-4B1C-8D17-6D44-23316F646749}"/>
          </ac:spMkLst>
        </pc:spChg>
        <pc:spChg chg="mod">
          <ac:chgData name="Ubaid Abdulla" userId="aa0e6f3071069210" providerId="LiveId" clId="{A82F4E3A-21FD-46A2-BCF5-AD776DC11044}" dt="2025-01-12T08:35:09.764" v="368" actId="20577"/>
          <ac:spMkLst>
            <pc:docMk/>
            <pc:sldMk cId="4172054493" sldId="310"/>
            <ac:spMk id="6" creationId="{89A72A78-EAAE-5232-7C64-B9677A20156F}"/>
          </ac:spMkLst>
        </pc:spChg>
        <pc:spChg chg="mod">
          <ac:chgData name="Ubaid Abdulla" userId="aa0e6f3071069210" providerId="LiveId" clId="{A82F4E3A-21FD-46A2-BCF5-AD776DC11044}" dt="2025-01-12T10:18:04.438" v="3190" actId="14100"/>
          <ac:spMkLst>
            <pc:docMk/>
            <pc:sldMk cId="4172054493" sldId="310"/>
            <ac:spMk id="9" creationId="{FD29D2D0-CF43-3894-34D6-110912451738}"/>
          </ac:spMkLst>
        </pc:spChg>
        <pc:picChg chg="mod">
          <ac:chgData name="Ubaid Abdulla" userId="aa0e6f3071069210" providerId="LiveId" clId="{A82F4E3A-21FD-46A2-BCF5-AD776DC11044}" dt="2025-01-12T08:34:56.752" v="345" actId="14826"/>
          <ac:picMkLst>
            <pc:docMk/>
            <pc:sldMk cId="4172054493" sldId="310"/>
            <ac:picMk id="5" creationId="{5D6B3B69-6714-ED90-EBD8-49431FF58F49}"/>
          </ac:picMkLst>
        </pc:picChg>
      </pc:sldChg>
      <pc:sldChg chg="modSp add mod ord">
        <pc:chgData name="Ubaid Abdulla" userId="aa0e6f3071069210" providerId="LiveId" clId="{A82F4E3A-21FD-46A2-BCF5-AD776DC11044}" dt="2025-01-12T09:53:10.644" v="2439" actId="27636"/>
        <pc:sldMkLst>
          <pc:docMk/>
          <pc:sldMk cId="1361214056" sldId="311"/>
        </pc:sldMkLst>
        <pc:spChg chg="mod">
          <ac:chgData name="Ubaid Abdulla" userId="aa0e6f3071069210" providerId="LiveId" clId="{A82F4E3A-21FD-46A2-BCF5-AD776DC11044}" dt="2025-01-12T08:36:48.241" v="406" actId="404"/>
          <ac:spMkLst>
            <pc:docMk/>
            <pc:sldMk cId="1361214056" sldId="311"/>
            <ac:spMk id="2" creationId="{15BADE23-822E-038D-C328-40F44457D47E}"/>
          </ac:spMkLst>
        </pc:spChg>
        <pc:spChg chg="mod">
          <ac:chgData name="Ubaid Abdulla" userId="aa0e6f3071069210" providerId="LiveId" clId="{A82F4E3A-21FD-46A2-BCF5-AD776DC11044}" dt="2025-01-12T08:36:28.895" v="404" actId="20577"/>
          <ac:spMkLst>
            <pc:docMk/>
            <pc:sldMk cId="1361214056" sldId="311"/>
            <ac:spMk id="6" creationId="{727B01FC-C010-0BEA-ED23-D1882D7C3A18}"/>
          </ac:spMkLst>
        </pc:spChg>
        <pc:spChg chg="mod">
          <ac:chgData name="Ubaid Abdulla" userId="aa0e6f3071069210" providerId="LiveId" clId="{A82F4E3A-21FD-46A2-BCF5-AD776DC11044}" dt="2025-01-12T09:53:10.644" v="2439" actId="27636"/>
          <ac:spMkLst>
            <pc:docMk/>
            <pc:sldMk cId="1361214056" sldId="311"/>
            <ac:spMk id="9" creationId="{7DC5D68B-2462-1EBD-6057-2B0CCD2A1F69}"/>
          </ac:spMkLst>
        </pc:spChg>
        <pc:picChg chg="mod">
          <ac:chgData name="Ubaid Abdulla" userId="aa0e6f3071069210" providerId="LiveId" clId="{A82F4E3A-21FD-46A2-BCF5-AD776DC11044}" dt="2025-01-12T08:36:13.026" v="372" actId="14826"/>
          <ac:picMkLst>
            <pc:docMk/>
            <pc:sldMk cId="1361214056" sldId="311"/>
            <ac:picMk id="5" creationId="{C3B99DC6-4DA0-E752-1F4E-C23E7AEE860F}"/>
          </ac:picMkLst>
        </pc:picChg>
      </pc:sldChg>
      <pc:sldChg chg="modSp add mod">
        <pc:chgData name="Ubaid Abdulla" userId="aa0e6f3071069210" providerId="LiveId" clId="{A82F4E3A-21FD-46A2-BCF5-AD776DC11044}" dt="2025-01-12T10:01:48.994" v="2705" actId="27636"/>
        <pc:sldMkLst>
          <pc:docMk/>
          <pc:sldMk cId="1337335638" sldId="312"/>
        </pc:sldMkLst>
        <pc:spChg chg="mod">
          <ac:chgData name="Ubaid Abdulla" userId="aa0e6f3071069210" providerId="LiveId" clId="{A82F4E3A-21FD-46A2-BCF5-AD776DC11044}" dt="2025-01-12T08:38:05.623" v="436" actId="20577"/>
          <ac:spMkLst>
            <pc:docMk/>
            <pc:sldMk cId="1337335638" sldId="312"/>
            <ac:spMk id="6" creationId="{4EB2DF97-A4FF-04AD-037E-277D1AB16DB1}"/>
          </ac:spMkLst>
        </pc:spChg>
        <pc:spChg chg="mod">
          <ac:chgData name="Ubaid Abdulla" userId="aa0e6f3071069210" providerId="LiveId" clId="{A82F4E3A-21FD-46A2-BCF5-AD776DC11044}" dt="2025-01-12T10:01:48.994" v="2705" actId="27636"/>
          <ac:spMkLst>
            <pc:docMk/>
            <pc:sldMk cId="1337335638" sldId="312"/>
            <ac:spMk id="9" creationId="{EB04069E-3E76-B0CD-FB4C-A822856E7AA5}"/>
          </ac:spMkLst>
        </pc:spChg>
        <pc:picChg chg="mod">
          <ac:chgData name="Ubaid Abdulla" userId="aa0e6f3071069210" providerId="LiveId" clId="{A82F4E3A-21FD-46A2-BCF5-AD776DC11044}" dt="2025-01-12T08:37:48.688" v="408" actId="14826"/>
          <ac:picMkLst>
            <pc:docMk/>
            <pc:sldMk cId="1337335638" sldId="312"/>
            <ac:picMk id="5" creationId="{36B0639A-1941-9E63-13F1-B267733EF70B}"/>
          </ac:picMkLst>
        </pc:picChg>
      </pc:sldChg>
      <pc:sldChg chg="modSp add mod ord">
        <pc:chgData name="Ubaid Abdulla" userId="aa0e6f3071069210" providerId="LiveId" clId="{A82F4E3A-21FD-46A2-BCF5-AD776DC11044}" dt="2025-01-12T09:57:41.542" v="2612" actId="20577"/>
        <pc:sldMkLst>
          <pc:docMk/>
          <pc:sldMk cId="2364565990" sldId="313"/>
        </pc:sldMkLst>
        <pc:spChg chg="mod">
          <ac:chgData name="Ubaid Abdulla" userId="aa0e6f3071069210" providerId="LiveId" clId="{A82F4E3A-21FD-46A2-BCF5-AD776DC11044}" dt="2025-01-12T09:11:53.977" v="966" actId="404"/>
          <ac:spMkLst>
            <pc:docMk/>
            <pc:sldMk cId="2364565990" sldId="313"/>
            <ac:spMk id="2" creationId="{C5D03236-1D84-48A5-4EAD-547E9907D72D}"/>
          </ac:spMkLst>
        </pc:spChg>
        <pc:spChg chg="mod">
          <ac:chgData name="Ubaid Abdulla" userId="aa0e6f3071069210" providerId="LiveId" clId="{A82F4E3A-21FD-46A2-BCF5-AD776DC11044}" dt="2025-01-12T08:39:34.423" v="467" actId="20577"/>
          <ac:spMkLst>
            <pc:docMk/>
            <pc:sldMk cId="2364565990" sldId="313"/>
            <ac:spMk id="6" creationId="{F5140DAF-E6E9-B4D0-A8AE-03003935D25B}"/>
          </ac:spMkLst>
        </pc:spChg>
        <pc:spChg chg="mod">
          <ac:chgData name="Ubaid Abdulla" userId="aa0e6f3071069210" providerId="LiveId" clId="{A82F4E3A-21FD-46A2-BCF5-AD776DC11044}" dt="2025-01-12T09:57:41.542" v="2612" actId="20577"/>
          <ac:spMkLst>
            <pc:docMk/>
            <pc:sldMk cId="2364565990" sldId="313"/>
            <ac:spMk id="9" creationId="{E39E4C22-ED06-8D19-A6AB-84B8D217127B}"/>
          </ac:spMkLst>
        </pc:spChg>
        <pc:picChg chg="mod">
          <ac:chgData name="Ubaid Abdulla" userId="aa0e6f3071069210" providerId="LiveId" clId="{A82F4E3A-21FD-46A2-BCF5-AD776DC11044}" dt="2025-01-12T08:39:19.060" v="440" actId="14826"/>
          <ac:picMkLst>
            <pc:docMk/>
            <pc:sldMk cId="2364565990" sldId="313"/>
            <ac:picMk id="5" creationId="{39B6A060-680A-35A9-275B-F9A1A8B8C963}"/>
          </ac:picMkLst>
        </pc:picChg>
      </pc:sldChg>
      <pc:sldChg chg="addSp delSp modSp add mod">
        <pc:chgData name="Ubaid Abdulla" userId="aa0e6f3071069210" providerId="LiveId" clId="{A82F4E3A-21FD-46A2-BCF5-AD776DC11044}" dt="2025-01-12T09:11:37.523" v="964" actId="26606"/>
        <pc:sldMkLst>
          <pc:docMk/>
          <pc:sldMk cId="3159841451" sldId="314"/>
        </pc:sldMkLst>
        <pc:spChg chg="mod">
          <ac:chgData name="Ubaid Abdulla" userId="aa0e6f3071069210" providerId="LiveId" clId="{A82F4E3A-21FD-46A2-BCF5-AD776DC11044}" dt="2025-01-12T09:08:33.715" v="962" actId="404"/>
          <ac:spMkLst>
            <pc:docMk/>
            <pc:sldMk cId="3159841451" sldId="314"/>
            <ac:spMk id="2" creationId="{2E9366FA-07A7-5DD4-EBF1-E876F606BFAC}"/>
          </ac:spMkLst>
        </pc:spChg>
        <pc:spChg chg="mod">
          <ac:chgData name="Ubaid Abdulla" userId="aa0e6f3071069210" providerId="LiveId" clId="{A82F4E3A-21FD-46A2-BCF5-AD776DC11044}" dt="2025-01-12T08:45:08.550" v="494" actId="20577"/>
          <ac:spMkLst>
            <pc:docMk/>
            <pc:sldMk cId="3159841451" sldId="314"/>
            <ac:spMk id="6" creationId="{28B3BC8E-3D66-4442-6A9B-87AE35E7A275}"/>
          </ac:spMkLst>
        </pc:spChg>
        <pc:spChg chg="add del mod">
          <ac:chgData name="Ubaid Abdulla" userId="aa0e6f3071069210" providerId="LiveId" clId="{A82F4E3A-21FD-46A2-BCF5-AD776DC11044}" dt="2025-01-12T09:11:37.523" v="964" actId="26606"/>
          <ac:spMkLst>
            <pc:docMk/>
            <pc:sldMk cId="3159841451" sldId="314"/>
            <ac:spMk id="9" creationId="{DFCFBBF2-77CE-974E-9407-1687C0FB57FC}"/>
          </ac:spMkLst>
        </pc:spChg>
        <pc:graphicFrameChg chg="add del">
          <ac:chgData name="Ubaid Abdulla" userId="aa0e6f3071069210" providerId="LiveId" clId="{A82F4E3A-21FD-46A2-BCF5-AD776DC11044}" dt="2025-01-12T09:11:37.523" v="964" actId="26606"/>
          <ac:graphicFrameMkLst>
            <pc:docMk/>
            <pc:sldMk cId="3159841451" sldId="314"/>
            <ac:graphicFrameMk id="11" creationId="{9690169A-9E43-3E66-D8C5-F01CCAC740FE}"/>
          </ac:graphicFrameMkLst>
        </pc:graphicFrameChg>
        <pc:picChg chg="mod">
          <ac:chgData name="Ubaid Abdulla" userId="aa0e6f3071069210" providerId="LiveId" clId="{A82F4E3A-21FD-46A2-BCF5-AD776DC11044}" dt="2025-01-12T08:44:56.933" v="469" actId="14826"/>
          <ac:picMkLst>
            <pc:docMk/>
            <pc:sldMk cId="3159841451" sldId="314"/>
            <ac:picMk id="5" creationId="{196206F1-34AC-90D0-093C-8572F13412DF}"/>
          </ac:picMkLst>
        </pc:picChg>
      </pc:sldChg>
      <pc:sldChg chg="new del">
        <pc:chgData name="Ubaid Abdulla" userId="aa0e6f3071069210" providerId="LiveId" clId="{A82F4E3A-21FD-46A2-BCF5-AD776DC11044}" dt="2025-01-12T18:58:43.710" v="3993" actId="2696"/>
        <pc:sldMkLst>
          <pc:docMk/>
          <pc:sldMk cId="3610732668"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B667A-A5FB-4BED-A3EC-C5C88101BC40}"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6714E-CF7F-4025-8CCE-63444105774F}" type="slidenum">
              <a:rPr lang="en-US" smtClean="0"/>
              <a:t>‹#›</a:t>
            </a:fld>
            <a:endParaRPr lang="en-US"/>
          </a:p>
        </p:txBody>
      </p:sp>
    </p:spTree>
    <p:extLst>
      <p:ext uri="{BB962C8B-B14F-4D97-AF65-F5344CB8AC3E}">
        <p14:creationId xmlns:p14="http://schemas.microsoft.com/office/powerpoint/2010/main" val="922883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6714E-CF7F-4025-8CCE-63444105774F}" type="slidenum">
              <a:rPr lang="en-US" smtClean="0"/>
              <a:t>4</a:t>
            </a:fld>
            <a:endParaRPr lang="en-US"/>
          </a:p>
        </p:txBody>
      </p:sp>
    </p:spTree>
    <p:extLst>
      <p:ext uri="{BB962C8B-B14F-4D97-AF65-F5344CB8AC3E}">
        <p14:creationId xmlns:p14="http://schemas.microsoft.com/office/powerpoint/2010/main" val="316812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6714E-CF7F-4025-8CCE-63444105774F}" type="slidenum">
              <a:rPr lang="en-US" smtClean="0"/>
              <a:t>6</a:t>
            </a:fld>
            <a:endParaRPr lang="en-US"/>
          </a:p>
        </p:txBody>
      </p:sp>
    </p:spTree>
    <p:extLst>
      <p:ext uri="{BB962C8B-B14F-4D97-AF65-F5344CB8AC3E}">
        <p14:creationId xmlns:p14="http://schemas.microsoft.com/office/powerpoint/2010/main" val="663947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E6714E-CF7F-4025-8CCE-63444105774F}" type="slidenum">
              <a:rPr lang="en-US" smtClean="0"/>
              <a:t>7</a:t>
            </a:fld>
            <a:endParaRPr lang="en-US"/>
          </a:p>
        </p:txBody>
      </p:sp>
    </p:spTree>
    <p:extLst>
      <p:ext uri="{BB962C8B-B14F-4D97-AF65-F5344CB8AC3E}">
        <p14:creationId xmlns:p14="http://schemas.microsoft.com/office/powerpoint/2010/main" val="353907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4C74-AC20-2346-C287-7009318259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1687E-2EE8-5184-0A96-53E365506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9F28E1-7F7A-C213-7F93-15AA26031E23}"/>
              </a:ext>
            </a:extLst>
          </p:cNvPr>
          <p:cNvSpPr>
            <a:spLocks noGrp="1"/>
          </p:cNvSpPr>
          <p:nvPr>
            <p:ph type="dt" sz="half" idx="10"/>
          </p:nvPr>
        </p:nvSpPr>
        <p:spPr/>
        <p:txBody>
          <a:bodyPr/>
          <a:lstStyle/>
          <a:p>
            <a:fld id="{9498F768-FD2F-41ED-BF72-79CA40D1411D}" type="datetimeFigureOut">
              <a:rPr lang="en-US" smtClean="0"/>
              <a:t>1/12/2025</a:t>
            </a:fld>
            <a:endParaRPr lang="en-US"/>
          </a:p>
        </p:txBody>
      </p:sp>
      <p:sp>
        <p:nvSpPr>
          <p:cNvPr id="5" name="Footer Placeholder 4">
            <a:extLst>
              <a:ext uri="{FF2B5EF4-FFF2-40B4-BE49-F238E27FC236}">
                <a16:creationId xmlns:a16="http://schemas.microsoft.com/office/drawing/2014/main" id="{A315A44E-835A-3AD9-C515-76A065C76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FABE5-0C7C-F6A8-3622-B231C82AE29D}"/>
              </a:ext>
            </a:extLst>
          </p:cNvPr>
          <p:cNvSpPr>
            <a:spLocks noGrp="1"/>
          </p:cNvSpPr>
          <p:nvPr>
            <p:ph type="sldNum" sz="quarter" idx="12"/>
          </p:nvPr>
        </p:nvSpPr>
        <p:spPr/>
        <p:txBody>
          <a:bodyPr/>
          <a:lstStyle/>
          <a:p>
            <a:fld id="{3F741253-39C7-415F-9429-CB4563624B68}" type="slidenum">
              <a:rPr lang="en-US" smtClean="0"/>
              <a:t>‹#›</a:t>
            </a:fld>
            <a:endParaRPr lang="en-US"/>
          </a:p>
        </p:txBody>
      </p:sp>
    </p:spTree>
    <p:extLst>
      <p:ext uri="{BB962C8B-B14F-4D97-AF65-F5344CB8AC3E}">
        <p14:creationId xmlns:p14="http://schemas.microsoft.com/office/powerpoint/2010/main" val="2007075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7FB3-93EA-EF08-D66A-FA2D0FB3F9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FCA9D8-DC8A-37EB-9C86-1D037C1FC1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294E1-7CB1-4CFD-6C09-78BF980DE331}"/>
              </a:ext>
            </a:extLst>
          </p:cNvPr>
          <p:cNvSpPr>
            <a:spLocks noGrp="1"/>
          </p:cNvSpPr>
          <p:nvPr>
            <p:ph type="dt" sz="half" idx="10"/>
          </p:nvPr>
        </p:nvSpPr>
        <p:spPr/>
        <p:txBody>
          <a:bodyPr/>
          <a:lstStyle/>
          <a:p>
            <a:fld id="{9498F768-FD2F-41ED-BF72-79CA40D1411D}" type="datetimeFigureOut">
              <a:rPr lang="en-US" smtClean="0"/>
              <a:t>1/12/2025</a:t>
            </a:fld>
            <a:endParaRPr lang="en-US"/>
          </a:p>
        </p:txBody>
      </p:sp>
      <p:sp>
        <p:nvSpPr>
          <p:cNvPr id="5" name="Footer Placeholder 4">
            <a:extLst>
              <a:ext uri="{FF2B5EF4-FFF2-40B4-BE49-F238E27FC236}">
                <a16:creationId xmlns:a16="http://schemas.microsoft.com/office/drawing/2014/main" id="{C447C047-AAA6-FC9A-1A42-0D842E274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A5736-7DD5-6977-3818-206A18E360A6}"/>
              </a:ext>
            </a:extLst>
          </p:cNvPr>
          <p:cNvSpPr>
            <a:spLocks noGrp="1"/>
          </p:cNvSpPr>
          <p:nvPr>
            <p:ph type="sldNum" sz="quarter" idx="12"/>
          </p:nvPr>
        </p:nvSpPr>
        <p:spPr/>
        <p:txBody>
          <a:bodyPr/>
          <a:lstStyle/>
          <a:p>
            <a:fld id="{3F741253-39C7-415F-9429-CB4563624B68}" type="slidenum">
              <a:rPr lang="en-US" smtClean="0"/>
              <a:t>‹#›</a:t>
            </a:fld>
            <a:endParaRPr lang="en-US"/>
          </a:p>
        </p:txBody>
      </p:sp>
    </p:spTree>
    <p:extLst>
      <p:ext uri="{BB962C8B-B14F-4D97-AF65-F5344CB8AC3E}">
        <p14:creationId xmlns:p14="http://schemas.microsoft.com/office/powerpoint/2010/main" val="2974213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C3932-344D-C1CA-51B5-7966788842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7E5505-5CD3-8B81-6F2C-58A028F8F2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A367C-AB13-B272-F8DD-AC27036115CD}"/>
              </a:ext>
            </a:extLst>
          </p:cNvPr>
          <p:cNvSpPr>
            <a:spLocks noGrp="1"/>
          </p:cNvSpPr>
          <p:nvPr>
            <p:ph type="dt" sz="half" idx="10"/>
          </p:nvPr>
        </p:nvSpPr>
        <p:spPr/>
        <p:txBody>
          <a:bodyPr/>
          <a:lstStyle/>
          <a:p>
            <a:fld id="{9498F768-FD2F-41ED-BF72-79CA40D1411D}" type="datetimeFigureOut">
              <a:rPr lang="en-US" smtClean="0"/>
              <a:t>1/12/2025</a:t>
            </a:fld>
            <a:endParaRPr lang="en-US"/>
          </a:p>
        </p:txBody>
      </p:sp>
      <p:sp>
        <p:nvSpPr>
          <p:cNvPr id="5" name="Footer Placeholder 4">
            <a:extLst>
              <a:ext uri="{FF2B5EF4-FFF2-40B4-BE49-F238E27FC236}">
                <a16:creationId xmlns:a16="http://schemas.microsoft.com/office/drawing/2014/main" id="{50265E48-09FD-2989-B59C-28CCEEC7C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BEE8F-E345-1CB1-B4B0-E0C00259434C}"/>
              </a:ext>
            </a:extLst>
          </p:cNvPr>
          <p:cNvSpPr>
            <a:spLocks noGrp="1"/>
          </p:cNvSpPr>
          <p:nvPr>
            <p:ph type="sldNum" sz="quarter" idx="12"/>
          </p:nvPr>
        </p:nvSpPr>
        <p:spPr/>
        <p:txBody>
          <a:bodyPr/>
          <a:lstStyle/>
          <a:p>
            <a:fld id="{3F741253-39C7-415F-9429-CB4563624B68}" type="slidenum">
              <a:rPr lang="en-US" smtClean="0"/>
              <a:t>‹#›</a:t>
            </a:fld>
            <a:endParaRPr lang="en-US"/>
          </a:p>
        </p:txBody>
      </p:sp>
    </p:spTree>
    <p:extLst>
      <p:ext uri="{BB962C8B-B14F-4D97-AF65-F5344CB8AC3E}">
        <p14:creationId xmlns:p14="http://schemas.microsoft.com/office/powerpoint/2010/main" val="3764118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A3939C-AD37-4A2C-B4E5-DB8485A5BEA0}" type="datetimeFigureOut">
              <a:rPr lang="en-US" smtClean="0"/>
              <a:t>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FDA769-EBA3-4139-AA02-EFAB30CA5AB2}" type="slidenum">
              <a:rPr lang="en-US" smtClean="0"/>
              <a:t>‹#›</a:t>
            </a:fld>
            <a:endParaRPr lang="en-US" dirty="0"/>
          </a:p>
        </p:txBody>
      </p:sp>
    </p:spTree>
    <p:extLst>
      <p:ext uri="{BB962C8B-B14F-4D97-AF65-F5344CB8AC3E}">
        <p14:creationId xmlns:p14="http://schemas.microsoft.com/office/powerpoint/2010/main" val="3531673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A3939C-AD37-4A2C-B4E5-DB8485A5BEA0}" type="datetimeFigureOut">
              <a:rPr lang="en-US" smtClean="0"/>
              <a:t>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FDA769-EBA3-4139-AA02-EFAB30CA5AB2}" type="slidenum">
              <a:rPr lang="en-US" smtClean="0"/>
              <a:t>‹#›</a:t>
            </a:fld>
            <a:endParaRPr lang="en-US" dirty="0"/>
          </a:p>
        </p:txBody>
      </p:sp>
    </p:spTree>
    <p:extLst>
      <p:ext uri="{BB962C8B-B14F-4D97-AF65-F5344CB8AC3E}">
        <p14:creationId xmlns:p14="http://schemas.microsoft.com/office/powerpoint/2010/main" val="3238946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A3939C-AD37-4A2C-B4E5-DB8485A5BEA0}" type="datetimeFigureOut">
              <a:rPr lang="en-US" smtClean="0"/>
              <a:t>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FDA769-EBA3-4139-AA02-EFAB30CA5AB2}" type="slidenum">
              <a:rPr lang="en-US" smtClean="0"/>
              <a:t>‹#›</a:t>
            </a:fld>
            <a:endParaRPr lang="en-US" dirty="0"/>
          </a:p>
        </p:txBody>
      </p:sp>
    </p:spTree>
    <p:extLst>
      <p:ext uri="{BB962C8B-B14F-4D97-AF65-F5344CB8AC3E}">
        <p14:creationId xmlns:p14="http://schemas.microsoft.com/office/powerpoint/2010/main" val="3755161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A3939C-AD37-4A2C-B4E5-DB8485A5BEA0}" type="datetimeFigureOut">
              <a:rPr lang="en-US" smtClean="0"/>
              <a:t>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FDA769-EBA3-4139-AA02-EFAB30CA5AB2}" type="slidenum">
              <a:rPr lang="en-US" smtClean="0"/>
              <a:t>‹#›</a:t>
            </a:fld>
            <a:endParaRPr lang="en-US" dirty="0"/>
          </a:p>
        </p:txBody>
      </p:sp>
    </p:spTree>
    <p:extLst>
      <p:ext uri="{BB962C8B-B14F-4D97-AF65-F5344CB8AC3E}">
        <p14:creationId xmlns:p14="http://schemas.microsoft.com/office/powerpoint/2010/main" val="3382723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A3939C-AD37-4A2C-B4E5-DB8485A5BEA0}" type="datetimeFigureOut">
              <a:rPr lang="en-US" smtClean="0"/>
              <a:t>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FDA769-EBA3-4139-AA02-EFAB30CA5AB2}" type="slidenum">
              <a:rPr lang="en-US" smtClean="0"/>
              <a:t>‹#›</a:t>
            </a:fld>
            <a:endParaRPr lang="en-US" dirty="0"/>
          </a:p>
        </p:txBody>
      </p:sp>
    </p:spTree>
    <p:extLst>
      <p:ext uri="{BB962C8B-B14F-4D97-AF65-F5344CB8AC3E}">
        <p14:creationId xmlns:p14="http://schemas.microsoft.com/office/powerpoint/2010/main" val="2790697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A3939C-AD37-4A2C-B4E5-DB8485A5BEA0}" type="datetimeFigureOut">
              <a:rPr lang="en-US" smtClean="0"/>
              <a:t>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FDA769-EBA3-4139-AA02-EFAB30CA5AB2}" type="slidenum">
              <a:rPr lang="en-US" smtClean="0"/>
              <a:t>‹#›</a:t>
            </a:fld>
            <a:endParaRPr lang="en-US" dirty="0"/>
          </a:p>
        </p:txBody>
      </p:sp>
    </p:spTree>
    <p:extLst>
      <p:ext uri="{BB962C8B-B14F-4D97-AF65-F5344CB8AC3E}">
        <p14:creationId xmlns:p14="http://schemas.microsoft.com/office/powerpoint/2010/main" val="433410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A3939C-AD37-4A2C-B4E5-DB8485A5BEA0}" type="datetimeFigureOut">
              <a:rPr lang="en-US" smtClean="0"/>
              <a:t>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FDA769-EBA3-4139-AA02-EFAB30CA5AB2}" type="slidenum">
              <a:rPr lang="en-US" smtClean="0"/>
              <a:t>‹#›</a:t>
            </a:fld>
            <a:endParaRPr lang="en-US" dirty="0"/>
          </a:p>
        </p:txBody>
      </p:sp>
    </p:spTree>
    <p:extLst>
      <p:ext uri="{BB962C8B-B14F-4D97-AF65-F5344CB8AC3E}">
        <p14:creationId xmlns:p14="http://schemas.microsoft.com/office/powerpoint/2010/main" val="1416317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A3939C-AD37-4A2C-B4E5-DB8485A5BEA0}" type="datetimeFigureOut">
              <a:rPr lang="en-US" smtClean="0"/>
              <a:t>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FDA769-EBA3-4139-AA02-EFAB30CA5AB2}" type="slidenum">
              <a:rPr lang="en-US" smtClean="0"/>
              <a:t>‹#›</a:t>
            </a:fld>
            <a:endParaRPr lang="en-US" dirty="0"/>
          </a:p>
        </p:txBody>
      </p:sp>
    </p:spTree>
    <p:extLst>
      <p:ext uri="{BB962C8B-B14F-4D97-AF65-F5344CB8AC3E}">
        <p14:creationId xmlns:p14="http://schemas.microsoft.com/office/powerpoint/2010/main" val="993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EBEC-7A2A-E780-7650-92AF4A9E98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7290F8-2228-F0BD-C2CE-3777AA8A21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3AD38F-53C5-A3C5-C207-E9CB6AA987D4}"/>
              </a:ext>
            </a:extLst>
          </p:cNvPr>
          <p:cNvSpPr>
            <a:spLocks noGrp="1"/>
          </p:cNvSpPr>
          <p:nvPr>
            <p:ph type="dt" sz="half" idx="10"/>
          </p:nvPr>
        </p:nvSpPr>
        <p:spPr/>
        <p:txBody>
          <a:bodyPr/>
          <a:lstStyle/>
          <a:p>
            <a:fld id="{9498F768-FD2F-41ED-BF72-79CA40D1411D}" type="datetimeFigureOut">
              <a:rPr lang="en-US" smtClean="0"/>
              <a:t>1/12/2025</a:t>
            </a:fld>
            <a:endParaRPr lang="en-US"/>
          </a:p>
        </p:txBody>
      </p:sp>
      <p:sp>
        <p:nvSpPr>
          <p:cNvPr id="5" name="Footer Placeholder 4">
            <a:extLst>
              <a:ext uri="{FF2B5EF4-FFF2-40B4-BE49-F238E27FC236}">
                <a16:creationId xmlns:a16="http://schemas.microsoft.com/office/drawing/2014/main" id="{83CFFC60-1FD6-C271-C99B-D66A2CC0D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62FA7-608C-83D3-E1EE-E1FFA901F88D}"/>
              </a:ext>
            </a:extLst>
          </p:cNvPr>
          <p:cNvSpPr>
            <a:spLocks noGrp="1"/>
          </p:cNvSpPr>
          <p:nvPr>
            <p:ph type="sldNum" sz="quarter" idx="12"/>
          </p:nvPr>
        </p:nvSpPr>
        <p:spPr/>
        <p:txBody>
          <a:bodyPr/>
          <a:lstStyle/>
          <a:p>
            <a:fld id="{3F741253-39C7-415F-9429-CB4563624B68}" type="slidenum">
              <a:rPr lang="en-US" smtClean="0"/>
              <a:t>‹#›</a:t>
            </a:fld>
            <a:endParaRPr lang="en-US"/>
          </a:p>
        </p:txBody>
      </p:sp>
    </p:spTree>
    <p:extLst>
      <p:ext uri="{BB962C8B-B14F-4D97-AF65-F5344CB8AC3E}">
        <p14:creationId xmlns:p14="http://schemas.microsoft.com/office/powerpoint/2010/main" val="703004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A3939C-AD37-4A2C-B4E5-DB8485A5BEA0}" type="datetimeFigureOut">
              <a:rPr lang="en-US" smtClean="0"/>
              <a:t>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FDA769-EBA3-4139-AA02-EFAB30CA5AB2}" type="slidenum">
              <a:rPr lang="en-US" smtClean="0"/>
              <a:t>‹#›</a:t>
            </a:fld>
            <a:endParaRPr lang="en-US" dirty="0"/>
          </a:p>
        </p:txBody>
      </p:sp>
    </p:spTree>
    <p:extLst>
      <p:ext uri="{BB962C8B-B14F-4D97-AF65-F5344CB8AC3E}">
        <p14:creationId xmlns:p14="http://schemas.microsoft.com/office/powerpoint/2010/main" val="2420332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A3939C-AD37-4A2C-B4E5-DB8485A5BEA0}" type="datetimeFigureOut">
              <a:rPr lang="en-US" smtClean="0"/>
              <a:t>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FDA769-EBA3-4139-AA02-EFAB30CA5AB2}" type="slidenum">
              <a:rPr lang="en-US" smtClean="0"/>
              <a:t>‹#›</a:t>
            </a:fld>
            <a:endParaRPr lang="en-US" dirty="0"/>
          </a:p>
        </p:txBody>
      </p:sp>
    </p:spTree>
    <p:extLst>
      <p:ext uri="{BB962C8B-B14F-4D97-AF65-F5344CB8AC3E}">
        <p14:creationId xmlns:p14="http://schemas.microsoft.com/office/powerpoint/2010/main" val="362703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A3939C-AD37-4A2C-B4E5-DB8485A5BEA0}" type="datetimeFigureOut">
              <a:rPr lang="en-US" smtClean="0"/>
              <a:t>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FDA769-EBA3-4139-AA02-EFAB30CA5AB2}" type="slidenum">
              <a:rPr lang="en-US" smtClean="0"/>
              <a:t>‹#›</a:t>
            </a:fld>
            <a:endParaRPr lang="en-US" dirty="0"/>
          </a:p>
        </p:txBody>
      </p:sp>
    </p:spTree>
    <p:extLst>
      <p:ext uri="{BB962C8B-B14F-4D97-AF65-F5344CB8AC3E}">
        <p14:creationId xmlns:p14="http://schemas.microsoft.com/office/powerpoint/2010/main" val="2337557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F17F-C245-943F-288A-E33EB2CDEE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1FBE9A-1A9C-4DA4-6DB2-CF0672F547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A80C23-EBEB-D5B8-7785-1C3F06253D8D}"/>
              </a:ext>
            </a:extLst>
          </p:cNvPr>
          <p:cNvSpPr>
            <a:spLocks noGrp="1"/>
          </p:cNvSpPr>
          <p:nvPr>
            <p:ph type="dt" sz="half" idx="10"/>
          </p:nvPr>
        </p:nvSpPr>
        <p:spPr/>
        <p:txBody>
          <a:bodyPr/>
          <a:lstStyle/>
          <a:p>
            <a:fld id="{9498F768-FD2F-41ED-BF72-79CA40D1411D}" type="datetimeFigureOut">
              <a:rPr lang="en-US" smtClean="0"/>
              <a:t>1/12/2025</a:t>
            </a:fld>
            <a:endParaRPr lang="en-US"/>
          </a:p>
        </p:txBody>
      </p:sp>
      <p:sp>
        <p:nvSpPr>
          <p:cNvPr id="5" name="Footer Placeholder 4">
            <a:extLst>
              <a:ext uri="{FF2B5EF4-FFF2-40B4-BE49-F238E27FC236}">
                <a16:creationId xmlns:a16="http://schemas.microsoft.com/office/drawing/2014/main" id="{3FE48D4F-D711-A2D7-0844-D2613BA1E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80B47-64CD-8751-E9C8-DE188772D15D}"/>
              </a:ext>
            </a:extLst>
          </p:cNvPr>
          <p:cNvSpPr>
            <a:spLocks noGrp="1"/>
          </p:cNvSpPr>
          <p:nvPr>
            <p:ph type="sldNum" sz="quarter" idx="12"/>
          </p:nvPr>
        </p:nvSpPr>
        <p:spPr/>
        <p:txBody>
          <a:bodyPr/>
          <a:lstStyle/>
          <a:p>
            <a:fld id="{3F741253-39C7-415F-9429-CB4563624B68}" type="slidenum">
              <a:rPr lang="en-US" smtClean="0"/>
              <a:t>‹#›</a:t>
            </a:fld>
            <a:endParaRPr lang="en-US"/>
          </a:p>
        </p:txBody>
      </p:sp>
    </p:spTree>
    <p:extLst>
      <p:ext uri="{BB962C8B-B14F-4D97-AF65-F5344CB8AC3E}">
        <p14:creationId xmlns:p14="http://schemas.microsoft.com/office/powerpoint/2010/main" val="3168344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B7350-071A-CA5F-86BC-33CA388CB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05DDA-19A3-083D-9FE5-6DD9891D20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241C5-1B59-7DC3-AF66-DD23AA3A51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D3F2D4-9EA6-211B-F318-768630DCA580}"/>
              </a:ext>
            </a:extLst>
          </p:cNvPr>
          <p:cNvSpPr>
            <a:spLocks noGrp="1"/>
          </p:cNvSpPr>
          <p:nvPr>
            <p:ph type="dt" sz="half" idx="10"/>
          </p:nvPr>
        </p:nvSpPr>
        <p:spPr/>
        <p:txBody>
          <a:bodyPr/>
          <a:lstStyle/>
          <a:p>
            <a:fld id="{9498F768-FD2F-41ED-BF72-79CA40D1411D}" type="datetimeFigureOut">
              <a:rPr lang="en-US" smtClean="0"/>
              <a:t>1/12/2025</a:t>
            </a:fld>
            <a:endParaRPr lang="en-US"/>
          </a:p>
        </p:txBody>
      </p:sp>
      <p:sp>
        <p:nvSpPr>
          <p:cNvPr id="6" name="Footer Placeholder 5">
            <a:extLst>
              <a:ext uri="{FF2B5EF4-FFF2-40B4-BE49-F238E27FC236}">
                <a16:creationId xmlns:a16="http://schemas.microsoft.com/office/drawing/2014/main" id="{C5B7AA3B-0A2D-71C0-8312-3E5E2041F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C5FCE-98AA-2DD0-222B-7997DEA48C9C}"/>
              </a:ext>
            </a:extLst>
          </p:cNvPr>
          <p:cNvSpPr>
            <a:spLocks noGrp="1"/>
          </p:cNvSpPr>
          <p:nvPr>
            <p:ph type="sldNum" sz="quarter" idx="12"/>
          </p:nvPr>
        </p:nvSpPr>
        <p:spPr/>
        <p:txBody>
          <a:bodyPr/>
          <a:lstStyle/>
          <a:p>
            <a:fld id="{3F741253-39C7-415F-9429-CB4563624B68}" type="slidenum">
              <a:rPr lang="en-US" smtClean="0"/>
              <a:t>‹#›</a:t>
            </a:fld>
            <a:endParaRPr lang="en-US"/>
          </a:p>
        </p:txBody>
      </p:sp>
    </p:spTree>
    <p:extLst>
      <p:ext uri="{BB962C8B-B14F-4D97-AF65-F5344CB8AC3E}">
        <p14:creationId xmlns:p14="http://schemas.microsoft.com/office/powerpoint/2010/main" val="4072860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58112-3E9D-A045-9D87-58355615A1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EB88F5-7DC7-7E95-EF2B-470514554C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11BBA9-0DBF-5A4E-1BC2-60FD2D4A14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3FD1D9-B7F8-D598-41B7-C8512D9482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3C02A1-2195-12C8-BAD2-936725640C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6D9BE3-E1A1-B5B6-6E71-5F55B6B07514}"/>
              </a:ext>
            </a:extLst>
          </p:cNvPr>
          <p:cNvSpPr>
            <a:spLocks noGrp="1"/>
          </p:cNvSpPr>
          <p:nvPr>
            <p:ph type="dt" sz="half" idx="10"/>
          </p:nvPr>
        </p:nvSpPr>
        <p:spPr/>
        <p:txBody>
          <a:bodyPr/>
          <a:lstStyle/>
          <a:p>
            <a:fld id="{9498F768-FD2F-41ED-BF72-79CA40D1411D}" type="datetimeFigureOut">
              <a:rPr lang="en-US" smtClean="0"/>
              <a:t>1/12/2025</a:t>
            </a:fld>
            <a:endParaRPr lang="en-US"/>
          </a:p>
        </p:txBody>
      </p:sp>
      <p:sp>
        <p:nvSpPr>
          <p:cNvPr id="8" name="Footer Placeholder 7">
            <a:extLst>
              <a:ext uri="{FF2B5EF4-FFF2-40B4-BE49-F238E27FC236}">
                <a16:creationId xmlns:a16="http://schemas.microsoft.com/office/drawing/2014/main" id="{1A9069B3-69CF-2A6B-4B29-F31AAB1226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C94675-D7CF-425B-0048-9B90C5979D63}"/>
              </a:ext>
            </a:extLst>
          </p:cNvPr>
          <p:cNvSpPr>
            <a:spLocks noGrp="1"/>
          </p:cNvSpPr>
          <p:nvPr>
            <p:ph type="sldNum" sz="quarter" idx="12"/>
          </p:nvPr>
        </p:nvSpPr>
        <p:spPr/>
        <p:txBody>
          <a:bodyPr/>
          <a:lstStyle/>
          <a:p>
            <a:fld id="{3F741253-39C7-415F-9429-CB4563624B68}" type="slidenum">
              <a:rPr lang="en-US" smtClean="0"/>
              <a:t>‹#›</a:t>
            </a:fld>
            <a:endParaRPr lang="en-US"/>
          </a:p>
        </p:txBody>
      </p:sp>
    </p:spTree>
    <p:extLst>
      <p:ext uri="{BB962C8B-B14F-4D97-AF65-F5344CB8AC3E}">
        <p14:creationId xmlns:p14="http://schemas.microsoft.com/office/powerpoint/2010/main" val="2480200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8E28-F8B0-F0A2-08F9-4F1C6E0BF8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A2F0B-2007-71FF-6FE3-32983632F53C}"/>
              </a:ext>
            </a:extLst>
          </p:cNvPr>
          <p:cNvSpPr>
            <a:spLocks noGrp="1"/>
          </p:cNvSpPr>
          <p:nvPr>
            <p:ph type="dt" sz="half" idx="10"/>
          </p:nvPr>
        </p:nvSpPr>
        <p:spPr/>
        <p:txBody>
          <a:bodyPr/>
          <a:lstStyle/>
          <a:p>
            <a:fld id="{9498F768-FD2F-41ED-BF72-79CA40D1411D}" type="datetimeFigureOut">
              <a:rPr lang="en-US" smtClean="0"/>
              <a:t>1/12/2025</a:t>
            </a:fld>
            <a:endParaRPr lang="en-US"/>
          </a:p>
        </p:txBody>
      </p:sp>
      <p:sp>
        <p:nvSpPr>
          <p:cNvPr id="4" name="Footer Placeholder 3">
            <a:extLst>
              <a:ext uri="{FF2B5EF4-FFF2-40B4-BE49-F238E27FC236}">
                <a16:creationId xmlns:a16="http://schemas.microsoft.com/office/drawing/2014/main" id="{CFFC9067-C970-8A1D-9304-1863AD5A5C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A592B3-6390-7671-E27D-699EB9F43BA7}"/>
              </a:ext>
            </a:extLst>
          </p:cNvPr>
          <p:cNvSpPr>
            <a:spLocks noGrp="1"/>
          </p:cNvSpPr>
          <p:nvPr>
            <p:ph type="sldNum" sz="quarter" idx="12"/>
          </p:nvPr>
        </p:nvSpPr>
        <p:spPr/>
        <p:txBody>
          <a:bodyPr/>
          <a:lstStyle/>
          <a:p>
            <a:fld id="{3F741253-39C7-415F-9429-CB4563624B68}" type="slidenum">
              <a:rPr lang="en-US" smtClean="0"/>
              <a:t>‹#›</a:t>
            </a:fld>
            <a:endParaRPr lang="en-US"/>
          </a:p>
        </p:txBody>
      </p:sp>
    </p:spTree>
    <p:extLst>
      <p:ext uri="{BB962C8B-B14F-4D97-AF65-F5344CB8AC3E}">
        <p14:creationId xmlns:p14="http://schemas.microsoft.com/office/powerpoint/2010/main" val="3059525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57C753-5A8F-DE00-CA6E-C5ECD4BA1663}"/>
              </a:ext>
            </a:extLst>
          </p:cNvPr>
          <p:cNvSpPr>
            <a:spLocks noGrp="1"/>
          </p:cNvSpPr>
          <p:nvPr>
            <p:ph type="dt" sz="half" idx="10"/>
          </p:nvPr>
        </p:nvSpPr>
        <p:spPr/>
        <p:txBody>
          <a:bodyPr/>
          <a:lstStyle/>
          <a:p>
            <a:fld id="{9498F768-FD2F-41ED-BF72-79CA40D1411D}" type="datetimeFigureOut">
              <a:rPr lang="en-US" smtClean="0"/>
              <a:t>1/12/2025</a:t>
            </a:fld>
            <a:endParaRPr lang="en-US"/>
          </a:p>
        </p:txBody>
      </p:sp>
      <p:sp>
        <p:nvSpPr>
          <p:cNvPr id="3" name="Footer Placeholder 2">
            <a:extLst>
              <a:ext uri="{FF2B5EF4-FFF2-40B4-BE49-F238E27FC236}">
                <a16:creationId xmlns:a16="http://schemas.microsoft.com/office/drawing/2014/main" id="{7BDF6366-7D29-9B44-77A6-EF6EB6A6CD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B5A574-FD30-64BB-1E7E-6D3D7937D9DA}"/>
              </a:ext>
            </a:extLst>
          </p:cNvPr>
          <p:cNvSpPr>
            <a:spLocks noGrp="1"/>
          </p:cNvSpPr>
          <p:nvPr>
            <p:ph type="sldNum" sz="quarter" idx="12"/>
          </p:nvPr>
        </p:nvSpPr>
        <p:spPr/>
        <p:txBody>
          <a:bodyPr/>
          <a:lstStyle/>
          <a:p>
            <a:fld id="{3F741253-39C7-415F-9429-CB4563624B68}" type="slidenum">
              <a:rPr lang="en-US" smtClean="0"/>
              <a:t>‹#›</a:t>
            </a:fld>
            <a:endParaRPr lang="en-US"/>
          </a:p>
        </p:txBody>
      </p:sp>
    </p:spTree>
    <p:extLst>
      <p:ext uri="{BB962C8B-B14F-4D97-AF65-F5344CB8AC3E}">
        <p14:creationId xmlns:p14="http://schemas.microsoft.com/office/powerpoint/2010/main" val="117284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C81E-68C7-C96C-6B10-144B4C996A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5BED12-61E0-9062-DBFE-727E4CBE1F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B622A-30F2-E108-0DCF-6B143A657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EA24D-96BF-05E5-5F66-7A32BC8EC295}"/>
              </a:ext>
            </a:extLst>
          </p:cNvPr>
          <p:cNvSpPr>
            <a:spLocks noGrp="1"/>
          </p:cNvSpPr>
          <p:nvPr>
            <p:ph type="dt" sz="half" idx="10"/>
          </p:nvPr>
        </p:nvSpPr>
        <p:spPr/>
        <p:txBody>
          <a:bodyPr/>
          <a:lstStyle/>
          <a:p>
            <a:fld id="{9498F768-FD2F-41ED-BF72-79CA40D1411D}" type="datetimeFigureOut">
              <a:rPr lang="en-US" smtClean="0"/>
              <a:t>1/12/2025</a:t>
            </a:fld>
            <a:endParaRPr lang="en-US"/>
          </a:p>
        </p:txBody>
      </p:sp>
      <p:sp>
        <p:nvSpPr>
          <p:cNvPr id="6" name="Footer Placeholder 5">
            <a:extLst>
              <a:ext uri="{FF2B5EF4-FFF2-40B4-BE49-F238E27FC236}">
                <a16:creationId xmlns:a16="http://schemas.microsoft.com/office/drawing/2014/main" id="{0E16EAAA-937A-68D3-C15E-BD77DD32B2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F2CDE-928A-C9A3-CF50-DA9BD7AC3EB6}"/>
              </a:ext>
            </a:extLst>
          </p:cNvPr>
          <p:cNvSpPr>
            <a:spLocks noGrp="1"/>
          </p:cNvSpPr>
          <p:nvPr>
            <p:ph type="sldNum" sz="quarter" idx="12"/>
          </p:nvPr>
        </p:nvSpPr>
        <p:spPr/>
        <p:txBody>
          <a:bodyPr/>
          <a:lstStyle/>
          <a:p>
            <a:fld id="{3F741253-39C7-415F-9429-CB4563624B68}" type="slidenum">
              <a:rPr lang="en-US" smtClean="0"/>
              <a:t>‹#›</a:t>
            </a:fld>
            <a:endParaRPr lang="en-US"/>
          </a:p>
        </p:txBody>
      </p:sp>
    </p:spTree>
    <p:extLst>
      <p:ext uri="{BB962C8B-B14F-4D97-AF65-F5344CB8AC3E}">
        <p14:creationId xmlns:p14="http://schemas.microsoft.com/office/powerpoint/2010/main" val="2597628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1A17-F290-47EB-CF1B-9C847BAFA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1A829-E49F-3DFB-5D90-DF81E2899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9640A-554A-896E-1E78-A7B5FDDE4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FC4F7-5F8D-050D-16F8-2745E8DBD834}"/>
              </a:ext>
            </a:extLst>
          </p:cNvPr>
          <p:cNvSpPr>
            <a:spLocks noGrp="1"/>
          </p:cNvSpPr>
          <p:nvPr>
            <p:ph type="dt" sz="half" idx="10"/>
          </p:nvPr>
        </p:nvSpPr>
        <p:spPr/>
        <p:txBody>
          <a:bodyPr/>
          <a:lstStyle/>
          <a:p>
            <a:fld id="{9498F768-FD2F-41ED-BF72-79CA40D1411D}" type="datetimeFigureOut">
              <a:rPr lang="en-US" smtClean="0"/>
              <a:t>1/12/2025</a:t>
            </a:fld>
            <a:endParaRPr lang="en-US"/>
          </a:p>
        </p:txBody>
      </p:sp>
      <p:sp>
        <p:nvSpPr>
          <p:cNvPr id="6" name="Footer Placeholder 5">
            <a:extLst>
              <a:ext uri="{FF2B5EF4-FFF2-40B4-BE49-F238E27FC236}">
                <a16:creationId xmlns:a16="http://schemas.microsoft.com/office/drawing/2014/main" id="{7528F063-BD16-8987-89A8-6D5691C553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93846-77F5-2EC7-5B78-B496ECBE0A2C}"/>
              </a:ext>
            </a:extLst>
          </p:cNvPr>
          <p:cNvSpPr>
            <a:spLocks noGrp="1"/>
          </p:cNvSpPr>
          <p:nvPr>
            <p:ph type="sldNum" sz="quarter" idx="12"/>
          </p:nvPr>
        </p:nvSpPr>
        <p:spPr/>
        <p:txBody>
          <a:bodyPr/>
          <a:lstStyle/>
          <a:p>
            <a:fld id="{3F741253-39C7-415F-9429-CB4563624B68}" type="slidenum">
              <a:rPr lang="en-US" smtClean="0"/>
              <a:t>‹#›</a:t>
            </a:fld>
            <a:endParaRPr lang="en-US"/>
          </a:p>
        </p:txBody>
      </p:sp>
    </p:spTree>
    <p:extLst>
      <p:ext uri="{BB962C8B-B14F-4D97-AF65-F5344CB8AC3E}">
        <p14:creationId xmlns:p14="http://schemas.microsoft.com/office/powerpoint/2010/main" val="1822888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8AF2D5-34AD-A18E-229D-8C5AEACF5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9BF9ED-9599-B602-DD11-FE0D39B22B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2154F-73A3-51A5-8198-BF404922D2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98F768-FD2F-41ED-BF72-79CA40D1411D}" type="datetimeFigureOut">
              <a:rPr lang="en-US" smtClean="0"/>
              <a:t>1/12/2025</a:t>
            </a:fld>
            <a:endParaRPr lang="en-US"/>
          </a:p>
        </p:txBody>
      </p:sp>
      <p:sp>
        <p:nvSpPr>
          <p:cNvPr id="5" name="Footer Placeholder 4">
            <a:extLst>
              <a:ext uri="{FF2B5EF4-FFF2-40B4-BE49-F238E27FC236}">
                <a16:creationId xmlns:a16="http://schemas.microsoft.com/office/drawing/2014/main" id="{E3C39017-4B9E-D185-296B-F0D37E3449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687A8B-D2D0-7D2D-BA91-3F5E128DD7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41253-39C7-415F-9429-CB4563624B68}" type="slidenum">
              <a:rPr lang="en-US" smtClean="0"/>
              <a:t>‹#›</a:t>
            </a:fld>
            <a:endParaRPr lang="en-US"/>
          </a:p>
        </p:txBody>
      </p:sp>
    </p:spTree>
    <p:extLst>
      <p:ext uri="{BB962C8B-B14F-4D97-AF65-F5344CB8AC3E}">
        <p14:creationId xmlns:p14="http://schemas.microsoft.com/office/powerpoint/2010/main" val="562054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3939C-AD37-4A2C-B4E5-DB8485A5BEA0}" type="datetimeFigureOut">
              <a:rPr lang="en-US" smtClean="0"/>
              <a:t>1/12/2025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DA769-EBA3-4139-AA02-EFAB30CA5AB2}" type="slidenum">
              <a:rPr lang="en-US" smtClean="0"/>
              <a:t>‹#›</a:t>
            </a:fld>
            <a:endParaRPr lang="en-US" dirty="0"/>
          </a:p>
        </p:txBody>
      </p:sp>
    </p:spTree>
    <p:extLst>
      <p:ext uri="{BB962C8B-B14F-4D97-AF65-F5344CB8AC3E}">
        <p14:creationId xmlns:p14="http://schemas.microsoft.com/office/powerpoint/2010/main" val="3142268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52.jp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1.emf"/></Relationships>
</file>

<file path=ppt/slides/_rels/slide2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74.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image" Target="../media/image76.jpeg"/><Relationship Id="rId1" Type="http://schemas.openxmlformats.org/officeDocument/2006/relationships/slideLayout" Target="../slideLayouts/slideLayout16.xml"/><Relationship Id="rId6" Type="http://schemas.openxmlformats.org/officeDocument/2006/relationships/image" Target="../media/image79.emf"/><Relationship Id="rId5" Type="http://schemas.microsoft.com/office/2007/relationships/hdphoto" Target="../media/hdphoto5.wdp"/><Relationship Id="rId4" Type="http://schemas.openxmlformats.org/officeDocument/2006/relationships/image" Target="../media/image78.png"/><Relationship Id="rId9" Type="http://schemas.openxmlformats.org/officeDocument/2006/relationships/image" Target="../media/image81.emf"/></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67CB03-2599-A4DE-BB66-39213DCA4689}"/>
              </a:ext>
            </a:extLst>
          </p:cNvPr>
          <p:cNvSpPr>
            <a:spLocks noGrp="1"/>
          </p:cNvSpPr>
          <p:nvPr>
            <p:ph type="ctrTitle"/>
          </p:nvPr>
        </p:nvSpPr>
        <p:spPr>
          <a:xfrm>
            <a:off x="638882" y="3577456"/>
            <a:ext cx="10909640" cy="1687814"/>
          </a:xfrm>
        </p:spPr>
        <p:txBody>
          <a:bodyPr anchor="b">
            <a:normAutofit/>
          </a:bodyPr>
          <a:lstStyle/>
          <a:p>
            <a:r>
              <a:rPr lang="en-US" sz="5600"/>
              <a:t>MALDIVES ASSOCIATION OF SURGEONS</a:t>
            </a:r>
          </a:p>
        </p:txBody>
      </p:sp>
      <p:sp>
        <p:nvSpPr>
          <p:cNvPr id="3" name="Subtitle 2">
            <a:extLst>
              <a:ext uri="{FF2B5EF4-FFF2-40B4-BE49-F238E27FC236}">
                <a16:creationId xmlns:a16="http://schemas.microsoft.com/office/drawing/2014/main" id="{B1A93B46-F429-55B6-7D35-3C483E899136}"/>
              </a:ext>
            </a:extLst>
          </p:cNvPr>
          <p:cNvSpPr>
            <a:spLocks noGrp="1"/>
          </p:cNvSpPr>
          <p:nvPr>
            <p:ph type="subTitle" idx="1"/>
          </p:nvPr>
        </p:nvSpPr>
        <p:spPr>
          <a:xfrm>
            <a:off x="638879" y="5643354"/>
            <a:ext cx="10909643" cy="552659"/>
          </a:xfrm>
        </p:spPr>
        <p:txBody>
          <a:bodyPr anchor="t">
            <a:normAutofit fontScale="25000" lnSpcReduction="20000"/>
          </a:bodyPr>
          <a:lstStyle/>
          <a:p>
            <a:pPr marL="0" marR="0"/>
            <a:r>
              <a:rPr lang="en-US" sz="14400" b="1" kern="100" dirty="0">
                <a:effectLst/>
                <a:latin typeface="Aptos" panose="020B0004020202020204" pitchFamily="34" charset="0"/>
                <a:ea typeface="Aptos" panose="020B0004020202020204" pitchFamily="34" charset="0"/>
                <a:cs typeface="Arial" panose="020B0604020202020204" pitchFamily="34" charset="0"/>
              </a:rPr>
              <a:t>A Decade of Surgical Excellence </a:t>
            </a:r>
          </a:p>
          <a:p>
            <a:pPr marL="0" marR="0"/>
            <a:r>
              <a:rPr lang="en-US" sz="8000" b="1" kern="100" dirty="0">
                <a:effectLst/>
                <a:latin typeface="Aptos" panose="020B0004020202020204" pitchFamily="34" charset="0"/>
                <a:ea typeface="Aptos" panose="020B0004020202020204" pitchFamily="34" charset="0"/>
                <a:cs typeface="Arial" panose="020B0604020202020204" pitchFamily="34" charset="0"/>
              </a:rPr>
              <a:t>(2014 – 2024)</a:t>
            </a:r>
            <a:endParaRPr lang="en-US" sz="4000" b="1"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5" name="Picture 4" descr="A logo for a medical company&#10;&#10;Description automatically generated">
            <a:extLst>
              <a:ext uri="{FF2B5EF4-FFF2-40B4-BE49-F238E27FC236}">
                <a16:creationId xmlns:a16="http://schemas.microsoft.com/office/drawing/2014/main" id="{BD068412-9A0F-81DC-87FF-28C801A1C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050" y="591670"/>
            <a:ext cx="4707303" cy="2742004"/>
          </a:xfrm>
          <a:prstGeom prst="rect">
            <a:avLst/>
          </a:prstGeom>
        </p:spPr>
      </p:pic>
      <p:sp>
        <p:nvSpPr>
          <p:cNvPr id="12"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620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75A9AE-13AF-056F-71EB-68AB836468CD}"/>
              </a:ext>
            </a:extLst>
          </p:cNvPr>
          <p:cNvSpPr>
            <a:spLocks noGrp="1"/>
          </p:cNvSpPr>
          <p:nvPr>
            <p:ph type="title"/>
          </p:nvPr>
        </p:nvSpPr>
        <p:spPr>
          <a:xfrm>
            <a:off x="612648" y="365125"/>
            <a:ext cx="5295015" cy="2063808"/>
          </a:xfrm>
        </p:spPr>
        <p:txBody>
          <a:bodyPr anchor="b">
            <a:normAutofit/>
          </a:bodyPr>
          <a:lstStyle/>
          <a:p>
            <a:r>
              <a:rPr lang="en-US" sz="2800" b="1" dirty="0"/>
              <a:t>Key Activities of the MAS &amp; Members </a:t>
            </a:r>
            <a:br>
              <a:rPr lang="en-US" sz="2600" dirty="0"/>
            </a:br>
            <a:r>
              <a:rPr lang="en-US" sz="2600" kern="100" dirty="0">
                <a:effectLst/>
                <a:latin typeface="Aptos" panose="020B0004020202020204" pitchFamily="34" charset="0"/>
                <a:ea typeface="Aptos" panose="020B0004020202020204" pitchFamily="34" charset="0"/>
                <a:cs typeface="Arial" panose="020B0604020202020204" pitchFamily="34" charset="0"/>
              </a:rPr>
              <a:t>2. Contribution to the Development of Surgical Services in Regional Hospitals</a:t>
            </a:r>
            <a:endParaRPr lang="en-US" sz="2600" dirty="0"/>
          </a:p>
        </p:txBody>
      </p:sp>
      <p:sp>
        <p:nvSpPr>
          <p:cNvPr id="19"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96E7DE-C478-5631-D410-07067553E33B}"/>
              </a:ext>
            </a:extLst>
          </p:cNvPr>
          <p:cNvSpPr>
            <a:spLocks noGrp="1"/>
          </p:cNvSpPr>
          <p:nvPr>
            <p:ph idx="1"/>
          </p:nvPr>
        </p:nvSpPr>
        <p:spPr>
          <a:xfrm>
            <a:off x="612648" y="2908005"/>
            <a:ext cx="5295015" cy="3268957"/>
          </a:xfrm>
        </p:spPr>
        <p:txBody>
          <a:bodyPr>
            <a:normAutofit/>
          </a:bodyPr>
          <a:lstStyle/>
          <a:p>
            <a:r>
              <a:rPr lang="en-US" sz="2200" kern="100">
                <a:effectLst/>
                <a:latin typeface="Aptos" panose="020B0004020202020204" pitchFamily="34" charset="0"/>
                <a:ea typeface="Aptos" panose="020B0004020202020204" pitchFamily="34" charset="0"/>
                <a:cs typeface="Arial" panose="020B0604020202020204" pitchFamily="34" charset="0"/>
              </a:rPr>
              <a:t>MAS members have played a vital role in the expansion and development of surgical services in regional hospitals, particularly in the introduction of advanced surgical techniques such as Minimally Invasive Surgeries (MIS) and Advanced Wound Care.</a:t>
            </a:r>
          </a:p>
          <a:p>
            <a:endParaRPr lang="en-US" sz="2200"/>
          </a:p>
        </p:txBody>
      </p:sp>
      <p:pic>
        <p:nvPicPr>
          <p:cNvPr id="5" name="Picture 4" descr="A group of people in blue circles&#10;&#10;Description automatically generated">
            <a:extLst>
              <a:ext uri="{FF2B5EF4-FFF2-40B4-BE49-F238E27FC236}">
                <a16:creationId xmlns:a16="http://schemas.microsoft.com/office/drawing/2014/main" id="{7C110462-2DA7-53AB-6597-8CF5D6618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5980" y="362384"/>
            <a:ext cx="1824438" cy="2884488"/>
          </a:xfrm>
          <a:prstGeom prst="rect">
            <a:avLst/>
          </a:prstGeom>
        </p:spPr>
      </p:pic>
      <p:pic>
        <p:nvPicPr>
          <p:cNvPr id="9" name="Picture 8" descr="A poster of a medical team&#10;&#10;Description automatically generated">
            <a:extLst>
              <a:ext uri="{FF2B5EF4-FFF2-40B4-BE49-F238E27FC236}">
                <a16:creationId xmlns:a16="http://schemas.microsoft.com/office/drawing/2014/main" id="{2F7FD65B-4E6C-84FE-5572-9DB625D37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7714" y="362383"/>
            <a:ext cx="2076832" cy="2884489"/>
          </a:xfrm>
          <a:prstGeom prst="rect">
            <a:avLst/>
          </a:prstGeom>
        </p:spPr>
      </p:pic>
      <p:pic>
        <p:nvPicPr>
          <p:cNvPr id="7" name="Picture 6" descr="A poster of a medical team&#10;&#10;Description automatically generated">
            <a:extLst>
              <a:ext uri="{FF2B5EF4-FFF2-40B4-BE49-F238E27FC236}">
                <a16:creationId xmlns:a16="http://schemas.microsoft.com/office/drawing/2014/main" id="{2365A979-971F-76F4-2E07-755E07003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1883" y="3426258"/>
            <a:ext cx="2200564" cy="2750705"/>
          </a:xfrm>
          <a:prstGeom prst="rect">
            <a:avLst/>
          </a:prstGeom>
        </p:spPr>
      </p:pic>
    </p:spTree>
    <p:extLst>
      <p:ext uri="{BB962C8B-B14F-4D97-AF65-F5344CB8AC3E}">
        <p14:creationId xmlns:p14="http://schemas.microsoft.com/office/powerpoint/2010/main" val="1774538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8369-4682-2EFC-E322-575383414A6B}"/>
              </a:ext>
            </a:extLst>
          </p:cNvPr>
          <p:cNvSpPr>
            <a:spLocks noGrp="1"/>
          </p:cNvSpPr>
          <p:nvPr>
            <p:ph type="title"/>
          </p:nvPr>
        </p:nvSpPr>
        <p:spPr/>
        <p:txBody>
          <a:bodyPr>
            <a:normAutofit fontScale="90000"/>
          </a:bodyPr>
          <a:lstStyle/>
          <a:p>
            <a:r>
              <a:rPr lang="en-US" sz="4400" b="1" dirty="0"/>
              <a:t>Key Activities of the MAS &amp; Members </a:t>
            </a:r>
            <a:br>
              <a:rPr lang="en-US" sz="4400" dirty="0"/>
            </a:br>
            <a:r>
              <a:rPr lang="en-US" sz="4400" kern="100" dirty="0">
                <a:effectLst/>
                <a:latin typeface="Aptos" panose="020B0004020202020204" pitchFamily="34" charset="0"/>
                <a:ea typeface="Aptos" panose="020B0004020202020204" pitchFamily="34" charset="0"/>
                <a:cs typeface="Arial" panose="020B0604020202020204" pitchFamily="34" charset="0"/>
              </a:rPr>
              <a:t>2. Contribution to the Development of Surgical Services in Regional Hospitals</a:t>
            </a:r>
            <a:endParaRPr lang="en-US" dirty="0"/>
          </a:p>
        </p:txBody>
      </p:sp>
      <p:sp>
        <p:nvSpPr>
          <p:cNvPr id="3" name="Content Placeholder 2">
            <a:extLst>
              <a:ext uri="{FF2B5EF4-FFF2-40B4-BE49-F238E27FC236}">
                <a16:creationId xmlns:a16="http://schemas.microsoft.com/office/drawing/2014/main" id="{381D7358-06FB-E50B-97C1-E9509AEA4B2C}"/>
              </a:ext>
            </a:extLst>
          </p:cNvPr>
          <p:cNvSpPr>
            <a:spLocks noGrp="1"/>
          </p:cNvSpPr>
          <p:nvPr>
            <p:ph idx="1"/>
          </p:nvPr>
        </p:nvSpPr>
        <p:spPr/>
        <p:txBody>
          <a:bodyPr>
            <a:normAutofit lnSpcReduction="10000"/>
          </a:bodyPr>
          <a:lstStyle/>
          <a:p>
            <a:pPr marL="0" marR="0"/>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r>
              <a:rPr lang="en-US" sz="1800" kern="100" dirty="0">
                <a:effectLst/>
                <a:latin typeface="Aptos" panose="020B0004020202020204" pitchFamily="34" charset="0"/>
                <a:ea typeface="Aptos" panose="020B0004020202020204" pitchFamily="34" charset="0"/>
                <a:cs typeface="Arial" panose="020B0604020202020204" pitchFamily="34" charset="0"/>
              </a:rPr>
              <a:t>Expansion of Minimally Invasive Surgeries (MIS) and Advanced Wound Care</a:t>
            </a:r>
          </a:p>
          <a:p>
            <a:pPr marL="0" marR="0"/>
            <a:r>
              <a:rPr lang="en-US" sz="1800" kern="100" dirty="0">
                <a:effectLst/>
                <a:latin typeface="Aptos" panose="020B0004020202020204" pitchFamily="34" charset="0"/>
                <a:ea typeface="Aptos" panose="020B0004020202020204" pitchFamily="34" charset="0"/>
                <a:cs typeface="Arial" panose="020B0604020202020204" pitchFamily="34" charset="0"/>
              </a:rPr>
              <a:t>In 2022 and 2023, surgery teams from the Department of Surgery at IGMH and Dharumavantha Hospital (DH), led by MAS members, introduced minimally invasive surgical techniques in four regional hospitals, including:</a:t>
            </a:r>
          </a:p>
          <a:p>
            <a:pPr marL="0" marR="0" indent="0">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r>
              <a:rPr lang="en-US" sz="1800" kern="100" dirty="0" err="1">
                <a:effectLst/>
                <a:latin typeface="Aptos" panose="020B0004020202020204" pitchFamily="34" charset="0"/>
                <a:ea typeface="Aptos" panose="020B0004020202020204" pitchFamily="34" charset="0"/>
                <a:cs typeface="Arial" panose="020B0604020202020204" pitchFamily="34" charset="0"/>
              </a:rPr>
              <a:t>Kulhudhuffushi</a:t>
            </a:r>
            <a:r>
              <a:rPr lang="en-US" sz="1800" kern="100" dirty="0">
                <a:effectLst/>
                <a:latin typeface="Aptos" panose="020B0004020202020204" pitchFamily="34" charset="0"/>
                <a:ea typeface="Aptos" panose="020B0004020202020204" pitchFamily="34" charset="0"/>
                <a:cs typeface="Arial" panose="020B0604020202020204" pitchFamily="34" charset="0"/>
              </a:rPr>
              <a:t> Regional Hospital</a:t>
            </a:r>
          </a:p>
          <a:p>
            <a:pPr marL="0" marR="0" indent="0">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r>
              <a:rPr lang="en-US" sz="1800" kern="100" dirty="0">
                <a:effectLst/>
                <a:latin typeface="Aptos" panose="020B0004020202020204" pitchFamily="34" charset="0"/>
                <a:ea typeface="Aptos" panose="020B0004020202020204" pitchFamily="34" charset="0"/>
                <a:cs typeface="Arial" panose="020B0604020202020204" pitchFamily="34" charset="0"/>
              </a:rPr>
              <a:t>Abdul Samad Memorial Hospital, </a:t>
            </a:r>
            <a:r>
              <a:rPr lang="en-US" sz="1800" kern="100" dirty="0" err="1">
                <a:effectLst/>
                <a:latin typeface="Aptos" panose="020B0004020202020204" pitchFamily="34" charset="0"/>
                <a:ea typeface="Aptos" panose="020B0004020202020204" pitchFamily="34" charset="0"/>
                <a:cs typeface="Arial" panose="020B0604020202020204" pitchFamily="34" charset="0"/>
              </a:rPr>
              <a:t>GDh</a:t>
            </a:r>
            <a:r>
              <a:rPr lang="en-US" sz="1800" kern="100" dirty="0">
                <a:effectLst/>
                <a:latin typeface="Aptos" panose="020B0004020202020204" pitchFamily="34" charset="0"/>
                <a:ea typeface="Aptos" panose="020B0004020202020204" pitchFamily="34" charset="0"/>
                <a:cs typeface="Arial" panose="020B0604020202020204" pitchFamily="34" charset="0"/>
              </a:rPr>
              <a:t>. </a:t>
            </a:r>
            <a:r>
              <a:rPr lang="en-US" sz="1800" kern="100" dirty="0" err="1">
                <a:effectLst/>
                <a:latin typeface="Aptos" panose="020B0004020202020204" pitchFamily="34" charset="0"/>
                <a:ea typeface="Aptos" panose="020B0004020202020204" pitchFamily="34" charset="0"/>
                <a:cs typeface="Arial" panose="020B0604020202020204" pitchFamily="34" charset="0"/>
              </a:rPr>
              <a:t>Thinadhoo</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indent="0">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r>
              <a:rPr lang="en-US" sz="1800" kern="100" dirty="0" err="1">
                <a:effectLst/>
                <a:latin typeface="Aptos" panose="020B0004020202020204" pitchFamily="34" charset="0"/>
                <a:ea typeface="Aptos" panose="020B0004020202020204" pitchFamily="34" charset="0"/>
                <a:cs typeface="Arial" panose="020B0604020202020204" pitchFamily="34" charset="0"/>
              </a:rPr>
              <a:t>UngooFaaru</a:t>
            </a:r>
            <a:r>
              <a:rPr lang="en-US" sz="1800" kern="100" dirty="0">
                <a:effectLst/>
                <a:latin typeface="Aptos" panose="020B0004020202020204" pitchFamily="34" charset="0"/>
                <a:ea typeface="Aptos" panose="020B0004020202020204" pitchFamily="34" charset="0"/>
                <a:cs typeface="Arial" panose="020B0604020202020204" pitchFamily="34" charset="0"/>
              </a:rPr>
              <a:t> Regional Hospital</a:t>
            </a:r>
          </a:p>
          <a:p>
            <a:pPr marL="0" marR="0" indent="0">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r>
              <a:rPr lang="en-US" sz="1800" dirty="0">
                <a:effectLst/>
                <a:latin typeface="Aptos" panose="020B0004020202020204" pitchFamily="34" charset="0"/>
                <a:ea typeface="Aptos" panose="020B0004020202020204" pitchFamily="34" charset="0"/>
                <a:cs typeface="Arial" panose="020B0604020202020204" pitchFamily="34" charset="0"/>
              </a:rPr>
              <a:t>L. Gan Regional Hospital</a:t>
            </a:r>
            <a:endParaRPr lang="en-US" dirty="0"/>
          </a:p>
        </p:txBody>
      </p:sp>
    </p:spTree>
    <p:extLst>
      <p:ext uri="{BB962C8B-B14F-4D97-AF65-F5344CB8AC3E}">
        <p14:creationId xmlns:p14="http://schemas.microsoft.com/office/powerpoint/2010/main" val="2745803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in scrubs and face masks in a room&#10;&#10;Description automatically generated">
            <a:extLst>
              <a:ext uri="{FF2B5EF4-FFF2-40B4-BE49-F238E27FC236}">
                <a16:creationId xmlns:a16="http://schemas.microsoft.com/office/drawing/2014/main" id="{5EF2EF51-9C0A-038D-8382-29649AF9EDC2}"/>
              </a:ext>
            </a:extLst>
          </p:cNvPr>
          <p:cNvPicPr>
            <a:picLocks noChangeAspect="1"/>
          </p:cNvPicPr>
          <p:nvPr/>
        </p:nvPicPr>
        <p:blipFill>
          <a:blip r:embed="rId2">
            <a:extLst>
              <a:ext uri="{28A0092B-C50C-407E-A947-70E740481C1C}">
                <a14:useLocalDpi xmlns:a14="http://schemas.microsoft.com/office/drawing/2010/main" val="0"/>
              </a:ext>
            </a:extLst>
          </a:blip>
          <a:srcRect l="8593" r="4679" b="3"/>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7" name="Picture 6" descr="A group of men sitting at a table&#10;&#10;Description automatically generated">
            <a:extLst>
              <a:ext uri="{FF2B5EF4-FFF2-40B4-BE49-F238E27FC236}">
                <a16:creationId xmlns:a16="http://schemas.microsoft.com/office/drawing/2014/main" id="{280C3B8D-451E-48DC-7FCD-496F39D49A5C}"/>
              </a:ext>
            </a:extLst>
          </p:cNvPr>
          <p:cNvPicPr>
            <a:picLocks noChangeAspect="1"/>
          </p:cNvPicPr>
          <p:nvPr/>
        </p:nvPicPr>
        <p:blipFill>
          <a:blip r:embed="rId3">
            <a:extLst>
              <a:ext uri="{28A0092B-C50C-407E-A947-70E740481C1C}">
                <a14:useLocalDpi xmlns:a14="http://schemas.microsoft.com/office/drawing/2010/main" val="0"/>
              </a:ext>
            </a:extLst>
          </a:blip>
          <a:srcRect t="22080" r="-3" b="-3"/>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5" name="Content Placeholder 4" descr="A group of surgeons in a room&#10;&#10;Description automatically generated">
            <a:extLst>
              <a:ext uri="{FF2B5EF4-FFF2-40B4-BE49-F238E27FC236}">
                <a16:creationId xmlns:a16="http://schemas.microsoft.com/office/drawing/2014/main" id="{B3822EBD-2330-7EBD-93CE-1047FCAE2682}"/>
              </a:ext>
            </a:extLst>
          </p:cNvPr>
          <p:cNvPicPr>
            <a:picLocks noChangeAspect="1"/>
          </p:cNvPicPr>
          <p:nvPr/>
        </p:nvPicPr>
        <p:blipFill>
          <a:blip r:embed="rId4">
            <a:extLst>
              <a:ext uri="{28A0092B-C50C-407E-A947-70E740481C1C}">
                <a14:useLocalDpi xmlns:a14="http://schemas.microsoft.com/office/drawing/2010/main" val="0"/>
              </a:ext>
            </a:extLst>
          </a:blip>
          <a:srcRect t="9168" r="5" b="5"/>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3" name="Picture 12" descr="A group of surgeons performing surgery&#10;&#10;Description automatically generated">
            <a:extLst>
              <a:ext uri="{FF2B5EF4-FFF2-40B4-BE49-F238E27FC236}">
                <a16:creationId xmlns:a16="http://schemas.microsoft.com/office/drawing/2014/main" id="{DC3B5880-AC70-5858-8894-6065E5E45668}"/>
              </a:ext>
            </a:extLst>
          </p:cNvPr>
          <p:cNvPicPr>
            <a:picLocks noChangeAspect="1"/>
          </p:cNvPicPr>
          <p:nvPr/>
        </p:nvPicPr>
        <p:blipFill>
          <a:blip r:embed="rId5">
            <a:extLst>
              <a:ext uri="{28A0092B-C50C-407E-A947-70E740481C1C}">
                <a14:useLocalDpi xmlns:a14="http://schemas.microsoft.com/office/drawing/2010/main" val="0"/>
              </a:ext>
            </a:extLst>
          </a:blip>
          <a:srcRect t="15541" r="-2" b="5873"/>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25"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6644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8F995C-BF13-3CFE-64CB-528868D20AF1}"/>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ctr"/>
            <a:r>
              <a:rPr lang="en-US" sz="13800" b="1" kern="1200" dirty="0">
                <a:solidFill>
                  <a:srgbClr val="FFFFFF"/>
                </a:solidFill>
                <a:latin typeface="+mj-lt"/>
                <a:ea typeface="+mj-ea"/>
                <a:cs typeface="+mj-cs"/>
              </a:rPr>
              <a:t>KRH</a:t>
            </a:r>
          </a:p>
        </p:txBody>
      </p:sp>
      <p:pic>
        <p:nvPicPr>
          <p:cNvPr id="11" name="Picture 10" descr="A group of surgeons in a room&#10;&#10;Description automatically generated">
            <a:extLst>
              <a:ext uri="{FF2B5EF4-FFF2-40B4-BE49-F238E27FC236}">
                <a16:creationId xmlns:a16="http://schemas.microsoft.com/office/drawing/2014/main" id="{A7282913-DC35-AD7A-7A66-33D0B9114DC1}"/>
              </a:ext>
            </a:extLst>
          </p:cNvPr>
          <p:cNvPicPr>
            <a:picLocks noChangeAspect="1"/>
          </p:cNvPicPr>
          <p:nvPr/>
        </p:nvPicPr>
        <p:blipFill>
          <a:blip r:embed="rId6">
            <a:extLst>
              <a:ext uri="{28A0092B-C50C-407E-A947-70E740481C1C}">
                <a14:useLocalDpi xmlns:a14="http://schemas.microsoft.com/office/drawing/2010/main" val="0"/>
              </a:ext>
            </a:extLst>
          </a:blip>
          <a:srcRect r="9485" b="1"/>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177703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C096DC-F623-61F8-F20A-C7D14610DD08}"/>
              </a:ext>
            </a:extLst>
          </p:cNvPr>
          <p:cNvSpPr>
            <a:spLocks noGrp="1"/>
          </p:cNvSpPr>
          <p:nvPr>
            <p:ph type="title"/>
          </p:nvPr>
        </p:nvSpPr>
        <p:spPr>
          <a:xfrm>
            <a:off x="838200" y="178615"/>
            <a:ext cx="10515600" cy="1657879"/>
          </a:xfrm>
        </p:spPr>
        <p:txBody>
          <a:bodyPr vert="horz" lIns="91440" tIns="45720" rIns="91440" bIns="45720" rtlCol="0" anchor="ctr">
            <a:normAutofit/>
          </a:bodyPr>
          <a:lstStyle/>
          <a:p>
            <a:r>
              <a:rPr lang="en-US" sz="5200" b="1" kern="1200">
                <a:solidFill>
                  <a:schemeClr val="tx1"/>
                </a:solidFill>
                <a:latin typeface="+mj-lt"/>
                <a:ea typeface="+mj-ea"/>
                <a:cs typeface="+mj-cs"/>
              </a:rPr>
              <a:t>ASMH</a:t>
            </a:r>
          </a:p>
        </p:txBody>
      </p:sp>
      <p:pic>
        <p:nvPicPr>
          <p:cNvPr id="7" name="Picture 6" descr="A group of people in a room&#10;&#10;Description automatically generated">
            <a:extLst>
              <a:ext uri="{FF2B5EF4-FFF2-40B4-BE49-F238E27FC236}">
                <a16:creationId xmlns:a16="http://schemas.microsoft.com/office/drawing/2014/main" id="{25C72DAA-C3EF-B3B3-CBC1-C6B54CC73221}"/>
              </a:ext>
            </a:extLst>
          </p:cNvPr>
          <p:cNvPicPr>
            <a:picLocks noChangeAspect="1"/>
          </p:cNvPicPr>
          <p:nvPr/>
        </p:nvPicPr>
        <p:blipFill>
          <a:blip r:embed="rId2">
            <a:extLst>
              <a:ext uri="{28A0092B-C50C-407E-A947-70E740481C1C}">
                <a14:useLocalDpi xmlns:a14="http://schemas.microsoft.com/office/drawing/2010/main" val="0"/>
              </a:ext>
            </a:extLst>
          </a:blip>
          <a:srcRect t="9742" r="2" b="9746"/>
          <a:stretch/>
        </p:blipFill>
        <p:spPr>
          <a:xfrm>
            <a:off x="198742" y="2028574"/>
            <a:ext cx="3802338" cy="2043469"/>
          </a:xfrm>
          <a:prstGeom prst="rect">
            <a:avLst/>
          </a:prstGeom>
        </p:spPr>
      </p:pic>
      <p:pic>
        <p:nvPicPr>
          <p:cNvPr id="5" name="Content Placeholder 4" descr="A group of people standing together&#10;&#10;Description automatically generated">
            <a:extLst>
              <a:ext uri="{FF2B5EF4-FFF2-40B4-BE49-F238E27FC236}">
                <a16:creationId xmlns:a16="http://schemas.microsoft.com/office/drawing/2014/main" id="{AB52EAA6-6025-209D-25D5-AD47D3CF8184}"/>
              </a:ext>
            </a:extLst>
          </p:cNvPr>
          <p:cNvPicPr>
            <a:picLocks noChangeAspect="1"/>
          </p:cNvPicPr>
          <p:nvPr/>
        </p:nvPicPr>
        <p:blipFill>
          <a:blip r:embed="rId3">
            <a:extLst>
              <a:ext uri="{28A0092B-C50C-407E-A947-70E740481C1C}">
                <a14:useLocalDpi xmlns:a14="http://schemas.microsoft.com/office/drawing/2010/main" val="0"/>
              </a:ext>
            </a:extLst>
          </a:blip>
          <a:srcRect r="2" b="19488"/>
          <a:stretch/>
        </p:blipFill>
        <p:spPr>
          <a:xfrm>
            <a:off x="4208848" y="2028574"/>
            <a:ext cx="3802338" cy="2043469"/>
          </a:xfrm>
          <a:prstGeom prst="rect">
            <a:avLst/>
          </a:prstGeom>
        </p:spPr>
      </p:pic>
      <p:pic>
        <p:nvPicPr>
          <p:cNvPr id="15" name="Picture 14" descr="A group of people standing in front of a table with equipment&#10;&#10;Description automatically generated">
            <a:extLst>
              <a:ext uri="{FF2B5EF4-FFF2-40B4-BE49-F238E27FC236}">
                <a16:creationId xmlns:a16="http://schemas.microsoft.com/office/drawing/2014/main" id="{697BEB6F-0BAF-68B6-1A4F-D83487B088D8}"/>
              </a:ext>
            </a:extLst>
          </p:cNvPr>
          <p:cNvPicPr>
            <a:picLocks noChangeAspect="1"/>
          </p:cNvPicPr>
          <p:nvPr/>
        </p:nvPicPr>
        <p:blipFill>
          <a:blip r:embed="rId4">
            <a:extLst>
              <a:ext uri="{28A0092B-C50C-407E-A947-70E740481C1C}">
                <a14:useLocalDpi xmlns:a14="http://schemas.microsoft.com/office/drawing/2010/main" val="0"/>
              </a:ext>
            </a:extLst>
          </a:blip>
          <a:srcRect r="2" b="28345"/>
          <a:stretch/>
        </p:blipFill>
        <p:spPr>
          <a:xfrm>
            <a:off x="8184248" y="2021786"/>
            <a:ext cx="3802338" cy="2043469"/>
          </a:xfrm>
          <a:prstGeom prst="rect">
            <a:avLst/>
          </a:prstGeom>
        </p:spPr>
      </p:pic>
      <p:pic>
        <p:nvPicPr>
          <p:cNvPr id="13" name="Picture 12" descr="A group of surgeons in a room&#10;&#10;Description automatically generated">
            <a:extLst>
              <a:ext uri="{FF2B5EF4-FFF2-40B4-BE49-F238E27FC236}">
                <a16:creationId xmlns:a16="http://schemas.microsoft.com/office/drawing/2014/main" id="{8DFBFF79-C3AA-E598-C094-E33D71F9C5A4}"/>
              </a:ext>
            </a:extLst>
          </p:cNvPr>
          <p:cNvPicPr>
            <a:picLocks noChangeAspect="1"/>
          </p:cNvPicPr>
          <p:nvPr/>
        </p:nvPicPr>
        <p:blipFill>
          <a:blip r:embed="rId5">
            <a:extLst>
              <a:ext uri="{28A0092B-C50C-407E-A947-70E740481C1C}">
                <a14:useLocalDpi xmlns:a14="http://schemas.microsoft.com/office/drawing/2010/main" val="0"/>
              </a:ext>
            </a:extLst>
          </a:blip>
          <a:srcRect t="15442" r="2" b="4047"/>
          <a:stretch/>
        </p:blipFill>
        <p:spPr>
          <a:xfrm>
            <a:off x="185394" y="4257335"/>
            <a:ext cx="3802338" cy="2043469"/>
          </a:xfrm>
          <a:prstGeom prst="rect">
            <a:avLst/>
          </a:prstGeom>
        </p:spPr>
      </p:pic>
      <p:pic>
        <p:nvPicPr>
          <p:cNvPr id="9" name="Picture 8" descr="A group of surgeons in a room&#10;&#10;Description automatically generated">
            <a:extLst>
              <a:ext uri="{FF2B5EF4-FFF2-40B4-BE49-F238E27FC236}">
                <a16:creationId xmlns:a16="http://schemas.microsoft.com/office/drawing/2014/main" id="{82573DAD-D449-7A9F-3076-8179179CBC31}"/>
              </a:ext>
            </a:extLst>
          </p:cNvPr>
          <p:cNvPicPr>
            <a:picLocks noChangeAspect="1"/>
          </p:cNvPicPr>
          <p:nvPr/>
        </p:nvPicPr>
        <p:blipFill>
          <a:blip r:embed="rId6">
            <a:extLst>
              <a:ext uri="{28A0092B-C50C-407E-A947-70E740481C1C}">
                <a14:useLocalDpi xmlns:a14="http://schemas.microsoft.com/office/drawing/2010/main" val="0"/>
              </a:ext>
            </a:extLst>
          </a:blip>
          <a:srcRect t="14169" r="2" b="5319"/>
          <a:stretch/>
        </p:blipFill>
        <p:spPr>
          <a:xfrm>
            <a:off x="4195500" y="4257335"/>
            <a:ext cx="3802338" cy="2043469"/>
          </a:xfrm>
          <a:prstGeom prst="rect">
            <a:avLst/>
          </a:prstGeom>
        </p:spPr>
      </p:pic>
      <p:pic>
        <p:nvPicPr>
          <p:cNvPr id="11" name="Picture 10" descr="A group of people in scrubs and scrubs&#10;&#10;Description automatically generated">
            <a:extLst>
              <a:ext uri="{FF2B5EF4-FFF2-40B4-BE49-F238E27FC236}">
                <a16:creationId xmlns:a16="http://schemas.microsoft.com/office/drawing/2014/main" id="{7DC2C9FD-269A-9B5C-C9D5-BFDCAB26B455}"/>
              </a:ext>
            </a:extLst>
          </p:cNvPr>
          <p:cNvPicPr>
            <a:picLocks noChangeAspect="1"/>
          </p:cNvPicPr>
          <p:nvPr/>
        </p:nvPicPr>
        <p:blipFill>
          <a:blip r:embed="rId7">
            <a:extLst>
              <a:ext uri="{28A0092B-C50C-407E-A947-70E740481C1C}">
                <a14:useLocalDpi xmlns:a14="http://schemas.microsoft.com/office/drawing/2010/main" val="0"/>
              </a:ext>
            </a:extLst>
          </a:blip>
          <a:srcRect r="2" b="6941"/>
          <a:stretch/>
        </p:blipFill>
        <p:spPr>
          <a:xfrm>
            <a:off x="8170900" y="4250547"/>
            <a:ext cx="3802338" cy="2043469"/>
          </a:xfrm>
          <a:prstGeom prst="rect">
            <a:avLst/>
          </a:prstGeom>
        </p:spPr>
      </p:pic>
    </p:spTree>
    <p:extLst>
      <p:ext uri="{BB962C8B-B14F-4D97-AF65-F5344CB8AC3E}">
        <p14:creationId xmlns:p14="http://schemas.microsoft.com/office/powerpoint/2010/main" val="3426964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person standing in front of a table with several objects on it&#10;&#10;Description automatically generated">
            <a:extLst>
              <a:ext uri="{FF2B5EF4-FFF2-40B4-BE49-F238E27FC236}">
                <a16:creationId xmlns:a16="http://schemas.microsoft.com/office/drawing/2014/main" id="{FECE7DB8-8314-4515-1595-B230A7C8428E}"/>
              </a:ext>
            </a:extLst>
          </p:cNvPr>
          <p:cNvPicPr>
            <a:picLocks noChangeAspect="1"/>
          </p:cNvPicPr>
          <p:nvPr/>
        </p:nvPicPr>
        <p:blipFill>
          <a:blip r:embed="rId2">
            <a:extLst>
              <a:ext uri="{28A0092B-C50C-407E-A947-70E740481C1C}">
                <a14:useLocalDpi xmlns:a14="http://schemas.microsoft.com/office/drawing/2010/main" val="0"/>
              </a:ext>
            </a:extLst>
          </a:blip>
          <a:srcRect t="16232" r="-1" b="8697"/>
          <a:stretch/>
        </p:blipFill>
        <p:spPr>
          <a:xfrm>
            <a:off x="462343" y="453918"/>
            <a:ext cx="4425623" cy="1868815"/>
          </a:xfrm>
          <a:prstGeom prst="rect">
            <a:avLst/>
          </a:prstGeom>
        </p:spPr>
      </p:pic>
      <p:pic>
        <p:nvPicPr>
          <p:cNvPr id="11" name="Picture 10" descr="Several people in a operating room&#10;&#10;Description automatically generated">
            <a:extLst>
              <a:ext uri="{FF2B5EF4-FFF2-40B4-BE49-F238E27FC236}">
                <a16:creationId xmlns:a16="http://schemas.microsoft.com/office/drawing/2014/main" id="{1A9C28C3-EA4E-4B4B-0890-6921B5FD14B2}"/>
              </a:ext>
            </a:extLst>
          </p:cNvPr>
          <p:cNvPicPr>
            <a:picLocks noChangeAspect="1"/>
          </p:cNvPicPr>
          <p:nvPr/>
        </p:nvPicPr>
        <p:blipFill>
          <a:blip r:embed="rId3">
            <a:extLst>
              <a:ext uri="{28A0092B-C50C-407E-A947-70E740481C1C}">
                <a14:useLocalDpi xmlns:a14="http://schemas.microsoft.com/office/drawing/2010/main" val="0"/>
              </a:ext>
            </a:extLst>
          </a:blip>
          <a:srcRect t="32777" r="-1" b="822"/>
          <a:stretch/>
        </p:blipFill>
        <p:spPr>
          <a:xfrm>
            <a:off x="455134" y="2482591"/>
            <a:ext cx="4425623" cy="3918209"/>
          </a:xfrm>
          <a:prstGeom prst="rect">
            <a:avLst/>
          </a:prstGeom>
        </p:spPr>
      </p:pic>
      <p:pic>
        <p:nvPicPr>
          <p:cNvPr id="5" name="Content Placeholder 4" descr="A group of people cutting a ribbon&#10;&#10;Description automatically generated">
            <a:extLst>
              <a:ext uri="{FF2B5EF4-FFF2-40B4-BE49-F238E27FC236}">
                <a16:creationId xmlns:a16="http://schemas.microsoft.com/office/drawing/2014/main" id="{D0F98E58-4AE8-A225-2E08-16F62160E4B2}"/>
              </a:ext>
            </a:extLst>
          </p:cNvPr>
          <p:cNvPicPr>
            <a:picLocks noChangeAspect="1"/>
          </p:cNvPicPr>
          <p:nvPr/>
        </p:nvPicPr>
        <p:blipFill>
          <a:blip r:embed="rId4">
            <a:extLst>
              <a:ext uri="{28A0092B-C50C-407E-A947-70E740481C1C}">
                <a14:useLocalDpi xmlns:a14="http://schemas.microsoft.com/office/drawing/2010/main" val="0"/>
              </a:ext>
            </a:extLst>
          </a:blip>
          <a:srcRect l="15983" r="11589" b="5"/>
          <a:stretch/>
        </p:blipFill>
        <p:spPr>
          <a:xfrm>
            <a:off x="5039581" y="455276"/>
            <a:ext cx="2128524" cy="3918209"/>
          </a:xfrm>
          <a:prstGeom prst="rect">
            <a:avLst/>
          </a:prstGeom>
        </p:spPr>
      </p:pic>
      <p:sp>
        <p:nvSpPr>
          <p:cNvPr id="31" name="Rectangle 30">
            <a:extLst>
              <a:ext uri="{FF2B5EF4-FFF2-40B4-BE49-F238E27FC236}">
                <a16:creationId xmlns:a16="http://schemas.microsoft.com/office/drawing/2014/main" id="{3634A21A-3D5D-4DFA-99F4-16A031986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21624" y="453918"/>
            <a:ext cx="4413176" cy="3918209"/>
          </a:xfrm>
          <a:prstGeom prst="rect">
            <a:avLst/>
          </a:prstGeom>
          <a:solidFill>
            <a:srgbClr val="2844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C0C007-11CA-F332-6A66-FF048FD9574A}"/>
              </a:ext>
            </a:extLst>
          </p:cNvPr>
          <p:cNvSpPr>
            <a:spLocks noGrp="1"/>
          </p:cNvSpPr>
          <p:nvPr>
            <p:ph type="title"/>
          </p:nvPr>
        </p:nvSpPr>
        <p:spPr>
          <a:xfrm>
            <a:off x="7578164" y="717176"/>
            <a:ext cx="3890683" cy="2079811"/>
          </a:xfrm>
        </p:spPr>
        <p:txBody>
          <a:bodyPr vert="horz" lIns="91440" tIns="45720" rIns="91440" bIns="45720" rtlCol="0" anchor="b">
            <a:normAutofit/>
          </a:bodyPr>
          <a:lstStyle/>
          <a:p>
            <a:pPr algn="ctr"/>
            <a:r>
              <a:rPr lang="en-US" sz="4800" b="1" kern="1200" dirty="0">
                <a:solidFill>
                  <a:srgbClr val="FFFFFF"/>
                </a:solidFill>
                <a:latin typeface="+mj-lt"/>
                <a:ea typeface="+mj-ea"/>
                <a:cs typeface="+mj-cs"/>
              </a:rPr>
              <a:t>URH</a:t>
            </a:r>
          </a:p>
        </p:txBody>
      </p:sp>
      <p:pic>
        <p:nvPicPr>
          <p:cNvPr id="9" name="Picture 8" descr="A group of people in scrubs and surgical gear&#10;&#10;Description automatically generated">
            <a:extLst>
              <a:ext uri="{FF2B5EF4-FFF2-40B4-BE49-F238E27FC236}">
                <a16:creationId xmlns:a16="http://schemas.microsoft.com/office/drawing/2014/main" id="{C5D08D8E-5C95-A4D8-819F-5EBEAF404798}"/>
              </a:ext>
            </a:extLst>
          </p:cNvPr>
          <p:cNvPicPr>
            <a:picLocks noChangeAspect="1"/>
          </p:cNvPicPr>
          <p:nvPr/>
        </p:nvPicPr>
        <p:blipFill>
          <a:blip r:embed="rId5">
            <a:extLst>
              <a:ext uri="{28A0092B-C50C-407E-A947-70E740481C1C}">
                <a14:useLocalDpi xmlns:a14="http://schemas.microsoft.com/office/drawing/2010/main" val="0"/>
              </a:ext>
            </a:extLst>
          </a:blip>
          <a:srcRect t="28502" r="-2" b="5903"/>
          <a:stretch/>
        </p:blipFill>
        <p:spPr>
          <a:xfrm>
            <a:off x="5035056" y="4533661"/>
            <a:ext cx="2133050" cy="1865533"/>
          </a:xfrm>
          <a:prstGeom prst="rect">
            <a:avLst/>
          </a:prstGeom>
        </p:spPr>
      </p:pic>
      <p:pic>
        <p:nvPicPr>
          <p:cNvPr id="7" name="Picture 6" descr="A group of people standing in a room&#10;&#10;Description automatically generated">
            <a:extLst>
              <a:ext uri="{FF2B5EF4-FFF2-40B4-BE49-F238E27FC236}">
                <a16:creationId xmlns:a16="http://schemas.microsoft.com/office/drawing/2014/main" id="{892B5A02-28AD-94A3-0E21-99EB1CE200BA}"/>
              </a:ext>
            </a:extLst>
          </p:cNvPr>
          <p:cNvPicPr>
            <a:picLocks noChangeAspect="1"/>
          </p:cNvPicPr>
          <p:nvPr/>
        </p:nvPicPr>
        <p:blipFill>
          <a:blip r:embed="rId6">
            <a:extLst>
              <a:ext uri="{28A0092B-C50C-407E-A947-70E740481C1C}">
                <a14:useLocalDpi xmlns:a14="http://schemas.microsoft.com/office/drawing/2010/main" val="0"/>
              </a:ext>
            </a:extLst>
          </a:blip>
          <a:srcRect l="8049" r="6054" b="-7"/>
          <a:stretch/>
        </p:blipFill>
        <p:spPr>
          <a:xfrm>
            <a:off x="7318437" y="4535267"/>
            <a:ext cx="2136433" cy="1865533"/>
          </a:xfrm>
          <a:prstGeom prst="rect">
            <a:avLst/>
          </a:prstGeom>
        </p:spPr>
      </p:pic>
      <p:pic>
        <p:nvPicPr>
          <p:cNvPr id="13" name="Picture 12" descr="A group of people in a room&#10;&#10;Description automatically generated">
            <a:extLst>
              <a:ext uri="{FF2B5EF4-FFF2-40B4-BE49-F238E27FC236}">
                <a16:creationId xmlns:a16="http://schemas.microsoft.com/office/drawing/2014/main" id="{AE798090-DF09-F0BF-8252-8DAE23814E11}"/>
              </a:ext>
            </a:extLst>
          </p:cNvPr>
          <p:cNvPicPr>
            <a:picLocks noChangeAspect="1"/>
          </p:cNvPicPr>
          <p:nvPr/>
        </p:nvPicPr>
        <p:blipFill>
          <a:blip r:embed="rId7">
            <a:extLst>
              <a:ext uri="{28A0092B-C50C-407E-A947-70E740481C1C}">
                <a14:useLocalDpi xmlns:a14="http://schemas.microsoft.com/office/drawing/2010/main" val="0"/>
              </a:ext>
            </a:extLst>
          </a:blip>
          <a:srcRect t="9270" r="-6" b="24903"/>
          <a:stretch/>
        </p:blipFill>
        <p:spPr>
          <a:xfrm>
            <a:off x="9609170" y="4535267"/>
            <a:ext cx="2125631" cy="1865533"/>
          </a:xfrm>
          <a:prstGeom prst="rect">
            <a:avLst/>
          </a:prstGeom>
        </p:spPr>
      </p:pic>
    </p:spTree>
    <p:extLst>
      <p:ext uri="{BB962C8B-B14F-4D97-AF65-F5344CB8AC3E}">
        <p14:creationId xmlns:p14="http://schemas.microsoft.com/office/powerpoint/2010/main" val="307998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53E95-A48E-92E0-8401-0C1F3E546372}"/>
              </a:ext>
            </a:extLst>
          </p:cNvPr>
          <p:cNvSpPr>
            <a:spLocks noGrp="1"/>
          </p:cNvSpPr>
          <p:nvPr>
            <p:ph type="title"/>
          </p:nvPr>
        </p:nvSpPr>
        <p:spPr/>
        <p:txBody>
          <a:bodyPr/>
          <a:lstStyle/>
          <a:p>
            <a:r>
              <a:rPr lang="en-US" dirty="0"/>
              <a:t>GRH</a:t>
            </a:r>
          </a:p>
        </p:txBody>
      </p:sp>
      <p:pic>
        <p:nvPicPr>
          <p:cNvPr id="5" name="Content Placeholder 4" descr="A group of surgeons in a room&#10;&#10;Description automatically generated">
            <a:extLst>
              <a:ext uri="{FF2B5EF4-FFF2-40B4-BE49-F238E27FC236}">
                <a16:creationId xmlns:a16="http://schemas.microsoft.com/office/drawing/2014/main" id="{DDACF1C6-DAAC-A2C7-5E64-6955030AAB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0628" y="4348515"/>
            <a:ext cx="3445460" cy="2966683"/>
          </a:xfrm>
        </p:spPr>
      </p:pic>
      <p:pic>
        <p:nvPicPr>
          <p:cNvPr id="7" name="Picture 6" descr="A group of people in scrubs and surgical gear&#10;&#10;Description automatically generated">
            <a:extLst>
              <a:ext uri="{FF2B5EF4-FFF2-40B4-BE49-F238E27FC236}">
                <a16:creationId xmlns:a16="http://schemas.microsoft.com/office/drawing/2014/main" id="{2B260061-3509-D523-2340-4C4B0CAB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3840"/>
            <a:ext cx="4231401" cy="2786299"/>
          </a:xfrm>
          <a:prstGeom prst="rect">
            <a:avLst/>
          </a:prstGeom>
        </p:spPr>
      </p:pic>
      <p:pic>
        <p:nvPicPr>
          <p:cNvPr id="9" name="Picture 8" descr="A group of people in scrubs and headscarves in a room&#10;&#10;Description automatically generated">
            <a:extLst>
              <a:ext uri="{FF2B5EF4-FFF2-40B4-BE49-F238E27FC236}">
                <a16:creationId xmlns:a16="http://schemas.microsoft.com/office/drawing/2014/main" id="{4BD4C17F-2708-E76B-AD41-279499CE6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87435"/>
            <a:ext cx="4734773" cy="2527765"/>
          </a:xfrm>
          <a:prstGeom prst="rect">
            <a:avLst/>
          </a:prstGeom>
        </p:spPr>
      </p:pic>
      <p:pic>
        <p:nvPicPr>
          <p:cNvPr id="11" name="Picture 10" descr="A person pointing at something&#10;&#10;Description automatically generated">
            <a:extLst>
              <a:ext uri="{FF2B5EF4-FFF2-40B4-BE49-F238E27FC236}">
                <a16:creationId xmlns:a16="http://schemas.microsoft.com/office/drawing/2014/main" id="{79DEEA2C-B9C5-3E2F-B2AD-E72A2B85E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1401" y="191973"/>
            <a:ext cx="4002986" cy="2004555"/>
          </a:xfrm>
          <a:prstGeom prst="rect">
            <a:avLst/>
          </a:prstGeom>
        </p:spPr>
      </p:pic>
      <p:pic>
        <p:nvPicPr>
          <p:cNvPr id="13" name="Picture 12" descr="A group of people sitting at tables&#10;&#10;Description automatically generated">
            <a:extLst>
              <a:ext uri="{FF2B5EF4-FFF2-40B4-BE49-F238E27FC236}">
                <a16:creationId xmlns:a16="http://schemas.microsoft.com/office/drawing/2014/main" id="{E893D553-FF99-6D1E-C705-15042F171C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7256" y="2171103"/>
            <a:ext cx="3948832" cy="2616332"/>
          </a:xfrm>
          <a:prstGeom prst="rect">
            <a:avLst/>
          </a:prstGeom>
        </p:spPr>
      </p:pic>
      <p:pic>
        <p:nvPicPr>
          <p:cNvPr id="15" name="Picture 14" descr="A group of surgeons in a operating room&#10;&#10;Description automatically generated">
            <a:extLst>
              <a:ext uri="{FF2B5EF4-FFF2-40B4-BE49-F238E27FC236}">
                <a16:creationId xmlns:a16="http://schemas.microsoft.com/office/drawing/2014/main" id="{8FBF146E-4AC3-3A12-561C-6784B5918D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2131" y="3203043"/>
            <a:ext cx="3878377" cy="4112155"/>
          </a:xfrm>
          <a:prstGeom prst="rect">
            <a:avLst/>
          </a:prstGeom>
        </p:spPr>
      </p:pic>
      <p:pic>
        <p:nvPicPr>
          <p:cNvPr id="17" name="Picture 16" descr="A medical equipment on a table&#10;&#10;Description automatically generated">
            <a:extLst>
              <a:ext uri="{FF2B5EF4-FFF2-40B4-BE49-F238E27FC236}">
                <a16:creationId xmlns:a16="http://schemas.microsoft.com/office/drawing/2014/main" id="{63BA2D8D-5ACB-2196-F264-4F67E44414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2131" y="191973"/>
            <a:ext cx="3878378" cy="2910286"/>
          </a:xfrm>
          <a:prstGeom prst="rect">
            <a:avLst/>
          </a:prstGeom>
        </p:spPr>
      </p:pic>
    </p:spTree>
    <p:extLst>
      <p:ext uri="{BB962C8B-B14F-4D97-AF65-F5344CB8AC3E}">
        <p14:creationId xmlns:p14="http://schemas.microsoft.com/office/powerpoint/2010/main" val="2415535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2357-4424-681F-7ED9-8039FFFF57B6}"/>
              </a:ext>
            </a:extLst>
          </p:cNvPr>
          <p:cNvSpPr>
            <a:spLocks noGrp="1"/>
          </p:cNvSpPr>
          <p:nvPr>
            <p:ph type="title"/>
          </p:nvPr>
        </p:nvSpPr>
        <p:spPr>
          <a:xfrm>
            <a:off x="800100" y="3822610"/>
            <a:ext cx="4229100" cy="2255461"/>
          </a:xfrm>
        </p:spPr>
        <p:txBody>
          <a:bodyPr anchor="t">
            <a:normAutofit/>
          </a:bodyPr>
          <a:lstStyle/>
          <a:p>
            <a:r>
              <a:rPr lang="en-US" sz="3000" b="1" dirty="0"/>
              <a:t>Key Activities of the MAS &amp; Members </a:t>
            </a:r>
            <a:br>
              <a:rPr lang="en-US" sz="3000" dirty="0"/>
            </a:br>
            <a:r>
              <a:rPr lang="en-US" sz="3000" b="1" dirty="0"/>
              <a:t> 3- </a:t>
            </a:r>
            <a:r>
              <a:rPr lang="en-US" sz="3000" b="1" dirty="0">
                <a:effectLst/>
                <a:latin typeface="Aptos" panose="020B0004020202020204" pitchFamily="34" charset="0"/>
                <a:ea typeface="Aptos" panose="020B0004020202020204" pitchFamily="34" charset="0"/>
                <a:cs typeface="Arial" panose="020B0604020202020204" pitchFamily="34" charset="0"/>
              </a:rPr>
              <a:t>Development of Surgical Subspecialties</a:t>
            </a:r>
            <a:endParaRPr lang="en-US" sz="3000" b="1" dirty="0"/>
          </a:p>
        </p:txBody>
      </p:sp>
      <p:pic>
        <p:nvPicPr>
          <p:cNvPr id="5" name="Picture 4" descr="A group of surgeons in a operating room&#10;&#10;Description automatically generated">
            <a:extLst>
              <a:ext uri="{FF2B5EF4-FFF2-40B4-BE49-F238E27FC236}">
                <a16:creationId xmlns:a16="http://schemas.microsoft.com/office/drawing/2014/main" id="{B187137B-89B0-3055-D4E2-C5AAA1B5F293}"/>
              </a:ext>
            </a:extLst>
          </p:cNvPr>
          <p:cNvPicPr>
            <a:picLocks noChangeAspect="1"/>
          </p:cNvPicPr>
          <p:nvPr/>
        </p:nvPicPr>
        <p:blipFill>
          <a:blip r:embed="rId2">
            <a:extLst>
              <a:ext uri="{28A0092B-C50C-407E-A947-70E740481C1C}">
                <a14:useLocalDpi xmlns:a14="http://schemas.microsoft.com/office/drawing/2010/main" val="0"/>
              </a:ext>
            </a:extLst>
          </a:blip>
          <a:srcRect b="29189"/>
          <a:stretch/>
        </p:blipFill>
        <p:spPr>
          <a:xfrm>
            <a:off x="866422" y="-1"/>
            <a:ext cx="10459156" cy="3517995"/>
          </a:xfrm>
          <a:prstGeom prst="rect">
            <a:avLst/>
          </a:prstGeom>
        </p:spPr>
      </p:pic>
      <p:cxnSp>
        <p:nvCxnSpPr>
          <p:cNvPr id="20" name="Straight Connector 1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422" y="3517997"/>
            <a:ext cx="1045915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05CF83-3BAB-5692-66DD-2B2619257238}"/>
              </a:ext>
            </a:extLst>
          </p:cNvPr>
          <p:cNvSpPr>
            <a:spLocks noGrp="1"/>
          </p:cNvSpPr>
          <p:nvPr>
            <p:ph idx="1"/>
          </p:nvPr>
        </p:nvSpPr>
        <p:spPr>
          <a:xfrm>
            <a:off x="5987844" y="3854885"/>
            <a:ext cx="5365955" cy="2384552"/>
          </a:xfrm>
        </p:spPr>
        <p:txBody>
          <a:bodyPr>
            <a:normAutofit/>
          </a:bodyPr>
          <a:lstStyle/>
          <a:p>
            <a:r>
              <a:rPr lang="en-US" sz="1700" kern="100">
                <a:effectLst/>
                <a:latin typeface="Aptos" panose="020B0004020202020204" pitchFamily="34" charset="0"/>
                <a:ea typeface="Aptos" panose="020B0004020202020204" pitchFamily="34" charset="0"/>
                <a:cs typeface="Arial" panose="020B0604020202020204" pitchFamily="34" charset="0"/>
              </a:rPr>
              <a:t>One of the most significant achievements of MAS over the past decade has been the development of surgical subspecialties in the Maldives. When MAS was first established in 2014, there was only one surgical subspecialist, Dr. Mohamed Shafiu, a Cardiothoracic and Vascular Surgeon. Today, we proudly have more than eight surgical subspecialists across six key surgical fields, with many other members currently undergoing subspecialty training.</a:t>
            </a:r>
          </a:p>
          <a:p>
            <a:endParaRPr lang="en-US" sz="1700"/>
          </a:p>
        </p:txBody>
      </p:sp>
    </p:spTree>
    <p:extLst>
      <p:ext uri="{BB962C8B-B14F-4D97-AF65-F5344CB8AC3E}">
        <p14:creationId xmlns:p14="http://schemas.microsoft.com/office/powerpoint/2010/main" val="2314244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79581-423E-BFEA-4A43-C5DFBA307DF5}"/>
              </a:ext>
            </a:extLst>
          </p:cNvPr>
          <p:cNvSpPr>
            <a:spLocks noGrp="1"/>
          </p:cNvSpPr>
          <p:nvPr>
            <p:ph type="title"/>
          </p:nvPr>
        </p:nvSpPr>
        <p:spPr>
          <a:xfrm>
            <a:off x="895710" y="235958"/>
            <a:ext cx="10515600" cy="1325563"/>
          </a:xfrm>
        </p:spPr>
        <p:txBody>
          <a:bodyPr>
            <a:normAutofit/>
          </a:bodyPr>
          <a:lstStyle/>
          <a:p>
            <a:r>
              <a:rPr lang="en-US" sz="4400" b="1" dirty="0"/>
              <a:t>Key Activities of the MAS &amp; Members </a:t>
            </a:r>
            <a:br>
              <a:rPr lang="en-US" sz="4400" dirty="0"/>
            </a:br>
            <a:r>
              <a:rPr lang="en-US" sz="2400" b="1" dirty="0"/>
              <a:t> 3- </a:t>
            </a:r>
            <a:r>
              <a:rPr lang="en-US" sz="2400" b="1" dirty="0">
                <a:effectLst/>
                <a:latin typeface="Aptos" panose="020B0004020202020204" pitchFamily="34" charset="0"/>
                <a:ea typeface="Aptos" panose="020B0004020202020204" pitchFamily="34" charset="0"/>
                <a:cs typeface="Arial" panose="020B0604020202020204" pitchFamily="34" charset="0"/>
              </a:rPr>
              <a:t>Development of Surgical Subspecialties</a:t>
            </a:r>
            <a:endParaRPr lang="en-US" dirty="0"/>
          </a:p>
        </p:txBody>
      </p:sp>
      <p:sp>
        <p:nvSpPr>
          <p:cNvPr id="3" name="Content Placeholder 2">
            <a:extLst>
              <a:ext uri="{FF2B5EF4-FFF2-40B4-BE49-F238E27FC236}">
                <a16:creationId xmlns:a16="http://schemas.microsoft.com/office/drawing/2014/main" id="{7644D799-1471-A6D1-3CD8-A9C64070FB22}"/>
              </a:ext>
            </a:extLst>
          </p:cNvPr>
          <p:cNvSpPr>
            <a:spLocks noGrp="1"/>
          </p:cNvSpPr>
          <p:nvPr>
            <p:ph idx="1"/>
          </p:nvPr>
        </p:nvSpPr>
        <p:spPr>
          <a:xfrm>
            <a:off x="838200" y="1594216"/>
            <a:ext cx="3226332" cy="4582747"/>
          </a:xfrm>
        </p:spPr>
        <p:txBody>
          <a:bodyPr>
            <a:normAutofit lnSpcReduction="10000"/>
          </a:bodyPr>
          <a:lstStyle/>
          <a:p>
            <a:pPr marL="0" marR="0"/>
            <a:r>
              <a:rPr lang="en-US" sz="1800" kern="100" dirty="0">
                <a:effectLst/>
                <a:latin typeface="Aptos" panose="020B0004020202020204" pitchFamily="34" charset="0"/>
                <a:ea typeface="Aptos" panose="020B0004020202020204" pitchFamily="34" charset="0"/>
                <a:cs typeface="Arial" panose="020B0604020202020204" pitchFamily="34" charset="0"/>
              </a:rPr>
              <a:t>Current Surgical Subspecialties</a:t>
            </a:r>
          </a:p>
          <a:p>
            <a:pPr marL="0" marR="0"/>
            <a:r>
              <a:rPr lang="en-US" sz="1800" kern="100" dirty="0">
                <a:effectLst/>
                <a:latin typeface="Aptos" panose="020B0004020202020204" pitchFamily="34" charset="0"/>
                <a:ea typeface="Aptos" panose="020B0004020202020204" pitchFamily="34" charset="0"/>
                <a:cs typeface="Arial" panose="020B0604020202020204" pitchFamily="34" charset="0"/>
              </a:rPr>
              <a:t>The surgical subspecialists we are proud to have represent the following fields:</a:t>
            </a:r>
          </a:p>
          <a:p>
            <a:pPr marL="0" marR="0"/>
            <a:r>
              <a:rPr lang="en-US" sz="1800" kern="100" dirty="0">
                <a:effectLst/>
                <a:latin typeface="Aptos" panose="020B0004020202020204" pitchFamily="34" charset="0"/>
                <a:ea typeface="Aptos" panose="020B0004020202020204" pitchFamily="34" charset="0"/>
                <a:cs typeface="Arial" panose="020B0604020202020204" pitchFamily="34" charset="0"/>
              </a:rPr>
              <a:t>Cardiothoracic and Vascular Surgery</a:t>
            </a:r>
          </a:p>
          <a:p>
            <a:pPr marL="0" marR="0"/>
            <a:r>
              <a:rPr lang="en-US" sz="1800" kern="100" dirty="0">
                <a:effectLst/>
                <a:latin typeface="Aptos" panose="020B0004020202020204" pitchFamily="34" charset="0"/>
                <a:ea typeface="Aptos" panose="020B0004020202020204" pitchFamily="34" charset="0"/>
                <a:cs typeface="Arial" panose="020B0604020202020204" pitchFamily="34" charset="0"/>
              </a:rPr>
              <a:t>Neurosurgery</a:t>
            </a:r>
          </a:p>
          <a:p>
            <a:pPr marL="0" marR="0"/>
            <a:r>
              <a:rPr lang="en-US" sz="1800" kern="100" dirty="0">
                <a:effectLst/>
                <a:latin typeface="Aptos" panose="020B0004020202020204" pitchFamily="34" charset="0"/>
                <a:ea typeface="Aptos" panose="020B0004020202020204" pitchFamily="34" charset="0"/>
                <a:cs typeface="Arial" panose="020B0604020202020204" pitchFamily="34" charset="0"/>
              </a:rPr>
              <a:t>Surgical Oncology</a:t>
            </a:r>
          </a:p>
          <a:p>
            <a:pPr marL="0" marR="0"/>
            <a:r>
              <a:rPr lang="en-US" sz="1800" kern="100" dirty="0">
                <a:effectLst/>
                <a:latin typeface="Aptos" panose="020B0004020202020204" pitchFamily="34" charset="0"/>
                <a:ea typeface="Aptos" panose="020B0004020202020204" pitchFamily="34" charset="0"/>
                <a:cs typeface="Arial" panose="020B0604020202020204" pitchFamily="34" charset="0"/>
              </a:rPr>
              <a:t>Urology</a:t>
            </a:r>
          </a:p>
          <a:p>
            <a:pPr marL="0" marR="0"/>
            <a:r>
              <a:rPr lang="en-US" sz="1800" kern="100" dirty="0">
                <a:effectLst/>
                <a:latin typeface="Aptos" panose="020B0004020202020204" pitchFamily="34" charset="0"/>
                <a:ea typeface="Aptos" panose="020B0004020202020204" pitchFamily="34" charset="0"/>
                <a:cs typeface="Arial" panose="020B0604020202020204" pitchFamily="34" charset="0"/>
              </a:rPr>
              <a:t>Plastic and Reconstructive Surgery</a:t>
            </a:r>
          </a:p>
          <a:p>
            <a:pPr marL="0" marR="0"/>
            <a:r>
              <a:rPr lang="en-US" sz="1800" kern="100" dirty="0">
                <a:effectLst/>
                <a:latin typeface="Aptos" panose="020B0004020202020204" pitchFamily="34" charset="0"/>
                <a:ea typeface="Aptos" panose="020B0004020202020204" pitchFamily="34" charset="0"/>
                <a:cs typeface="Arial" panose="020B0604020202020204" pitchFamily="34" charset="0"/>
              </a:rPr>
              <a:t>Surgical Gastroenterology and Metabolic/Bariatric Surgery</a:t>
            </a:r>
          </a:p>
          <a:p>
            <a:pPr marL="0" marR="0" indent="0">
              <a:buNone/>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indent="0">
              <a:buNone/>
            </a:pPr>
            <a:endParaRPr lang="en-US" dirty="0"/>
          </a:p>
        </p:txBody>
      </p:sp>
      <p:grpSp>
        <p:nvGrpSpPr>
          <p:cNvPr id="34" name="Group 33">
            <a:extLst>
              <a:ext uri="{FF2B5EF4-FFF2-40B4-BE49-F238E27FC236}">
                <a16:creationId xmlns:a16="http://schemas.microsoft.com/office/drawing/2014/main" id="{DE386055-58EA-3633-6804-B7C387965C9A}"/>
              </a:ext>
            </a:extLst>
          </p:cNvPr>
          <p:cNvGrpSpPr/>
          <p:nvPr/>
        </p:nvGrpSpPr>
        <p:grpSpPr>
          <a:xfrm>
            <a:off x="4937024" y="1839097"/>
            <a:ext cx="6416776" cy="3968061"/>
            <a:chOff x="5095010" y="1690687"/>
            <a:chExt cx="5885799" cy="3476625"/>
          </a:xfrm>
        </p:grpSpPr>
        <p:pic>
          <p:nvPicPr>
            <p:cNvPr id="19" name="Picture 18" descr="A person in blue scrubs and hat&#10;&#10;Description automatically generated">
              <a:extLst>
                <a:ext uri="{FF2B5EF4-FFF2-40B4-BE49-F238E27FC236}">
                  <a16:creationId xmlns:a16="http://schemas.microsoft.com/office/drawing/2014/main" id="{B3778602-ABD6-2A4F-9FBA-8585E87A1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010" y="1690688"/>
              <a:ext cx="1259783" cy="1639853"/>
            </a:xfrm>
            <a:prstGeom prst="rect">
              <a:avLst/>
            </a:prstGeom>
          </p:spPr>
        </p:pic>
        <p:pic>
          <p:nvPicPr>
            <p:cNvPr id="21" name="Picture 20" descr="A person in a suit&#10;&#10;Description automatically generated">
              <a:extLst>
                <a:ext uri="{FF2B5EF4-FFF2-40B4-BE49-F238E27FC236}">
                  <a16:creationId xmlns:a16="http://schemas.microsoft.com/office/drawing/2014/main" id="{82407B24-CD0C-CBB9-4FF4-C7E71C479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419" y="1693729"/>
              <a:ext cx="1499880" cy="1636812"/>
            </a:xfrm>
            <a:prstGeom prst="rect">
              <a:avLst/>
            </a:prstGeom>
          </p:spPr>
        </p:pic>
        <p:pic>
          <p:nvPicPr>
            <p:cNvPr id="23" name="Picture 22" descr="A person wearing glasses and a suit&#10;&#10;Description automatically generated">
              <a:extLst>
                <a:ext uri="{FF2B5EF4-FFF2-40B4-BE49-F238E27FC236}">
                  <a16:creationId xmlns:a16="http://schemas.microsoft.com/office/drawing/2014/main" id="{3555CBC3-9BE2-0256-D3A0-15D450717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1925" y="1690687"/>
              <a:ext cx="1498329" cy="1636811"/>
            </a:xfrm>
            <a:prstGeom prst="rect">
              <a:avLst/>
            </a:prstGeom>
          </p:spPr>
        </p:pic>
        <p:pic>
          <p:nvPicPr>
            <p:cNvPr id="25" name="Picture 24" descr="A person wearing a blue and white striped shirt and tie&#10;&#10;Description automatically generated">
              <a:extLst>
                <a:ext uri="{FF2B5EF4-FFF2-40B4-BE49-F238E27FC236}">
                  <a16:creationId xmlns:a16="http://schemas.microsoft.com/office/drawing/2014/main" id="{392ABF65-9ADE-B0B4-A01B-5E38DD70D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2945" y="1690687"/>
              <a:ext cx="1259783" cy="1672096"/>
            </a:xfrm>
            <a:prstGeom prst="rect">
              <a:avLst/>
            </a:prstGeom>
          </p:spPr>
        </p:pic>
        <p:pic>
          <p:nvPicPr>
            <p:cNvPr id="27" name="Picture 26" descr="A person in a suit and glasses&#10;&#10;Description automatically generated">
              <a:extLst>
                <a:ext uri="{FF2B5EF4-FFF2-40B4-BE49-F238E27FC236}">
                  <a16:creationId xmlns:a16="http://schemas.microsoft.com/office/drawing/2014/main" id="{A1B32513-481A-B9CE-D3DA-07AFBED321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5010" y="3527460"/>
              <a:ext cx="1259783" cy="1639852"/>
            </a:xfrm>
            <a:prstGeom prst="rect">
              <a:avLst/>
            </a:prstGeom>
          </p:spPr>
        </p:pic>
        <p:pic>
          <p:nvPicPr>
            <p:cNvPr id="29" name="Picture 28" descr="A person in a blue shirt&#10;&#10;Description automatically generated">
              <a:extLst>
                <a:ext uri="{FF2B5EF4-FFF2-40B4-BE49-F238E27FC236}">
                  <a16:creationId xmlns:a16="http://schemas.microsoft.com/office/drawing/2014/main" id="{465B074C-3C02-33A2-6DF5-EB1057FE62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3420" y="3525939"/>
              <a:ext cx="1407864" cy="1636811"/>
            </a:xfrm>
            <a:prstGeom prst="rect">
              <a:avLst/>
            </a:prstGeom>
          </p:spPr>
        </p:pic>
        <p:pic>
          <p:nvPicPr>
            <p:cNvPr id="31" name="Picture 30" descr="A person with glasses and a beard&#10;&#10;Description automatically generated">
              <a:extLst>
                <a:ext uri="{FF2B5EF4-FFF2-40B4-BE49-F238E27FC236}">
                  <a16:creationId xmlns:a16="http://schemas.microsoft.com/office/drawing/2014/main" id="{770BC1C8-DDF8-9E94-A23B-8852D81662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1925" y="3525939"/>
              <a:ext cx="1498330" cy="1636811"/>
            </a:xfrm>
            <a:prstGeom prst="rect">
              <a:avLst/>
            </a:prstGeom>
          </p:spPr>
        </p:pic>
        <p:pic>
          <p:nvPicPr>
            <p:cNvPr id="33" name="Picture 32" descr="A person wearing glasses and a red shirt&#10;&#10;Description automatically generated">
              <a:extLst>
                <a:ext uri="{FF2B5EF4-FFF2-40B4-BE49-F238E27FC236}">
                  <a16:creationId xmlns:a16="http://schemas.microsoft.com/office/drawing/2014/main" id="{B882A0F3-DFA7-CF69-C400-47E628FA9D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72945" y="3491949"/>
              <a:ext cx="1407864" cy="1672096"/>
            </a:xfrm>
            <a:prstGeom prst="rect">
              <a:avLst/>
            </a:prstGeom>
          </p:spPr>
        </p:pic>
      </p:grpSp>
    </p:spTree>
    <p:extLst>
      <p:ext uri="{BB962C8B-B14F-4D97-AF65-F5344CB8AC3E}">
        <p14:creationId xmlns:p14="http://schemas.microsoft.com/office/powerpoint/2010/main" val="539214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544356-FF5E-0893-B263-BFE66EAE86AB}"/>
              </a:ext>
            </a:extLst>
          </p:cNvPr>
          <p:cNvSpPr>
            <a:spLocks noGrp="1"/>
          </p:cNvSpPr>
          <p:nvPr>
            <p:ph type="title"/>
          </p:nvPr>
        </p:nvSpPr>
        <p:spPr>
          <a:xfrm>
            <a:off x="6738267" y="818302"/>
            <a:ext cx="4333814" cy="1454051"/>
          </a:xfrm>
        </p:spPr>
        <p:txBody>
          <a:bodyPr anchor="b">
            <a:normAutofit/>
          </a:bodyPr>
          <a:lstStyle/>
          <a:p>
            <a:r>
              <a:rPr lang="en-US" sz="2300" b="1">
                <a:solidFill>
                  <a:schemeClr val="tx2"/>
                </a:solidFill>
              </a:rPr>
              <a:t>Key Activities of the MAS &amp; Members </a:t>
            </a:r>
            <a:br>
              <a:rPr lang="en-US" sz="2300">
                <a:solidFill>
                  <a:schemeClr val="tx2"/>
                </a:solidFill>
              </a:rPr>
            </a:br>
            <a:r>
              <a:rPr lang="en-US" sz="2300" b="1">
                <a:solidFill>
                  <a:schemeClr val="tx2"/>
                </a:solidFill>
              </a:rPr>
              <a:t> 3- </a:t>
            </a:r>
            <a:r>
              <a:rPr lang="en-US" sz="2300" b="1">
                <a:solidFill>
                  <a:schemeClr val="tx2"/>
                </a:solidFill>
                <a:effectLst/>
                <a:latin typeface="Aptos" panose="020B0004020202020204" pitchFamily="34" charset="0"/>
                <a:ea typeface="Aptos" panose="020B0004020202020204" pitchFamily="34" charset="0"/>
                <a:cs typeface="Arial" panose="020B0604020202020204" pitchFamily="34" charset="0"/>
              </a:rPr>
              <a:t>Development of Surgical Subspecialties</a:t>
            </a:r>
            <a:endParaRPr lang="en-US" sz="2300">
              <a:solidFill>
                <a:schemeClr val="tx2"/>
              </a:solidFill>
            </a:endParaRPr>
          </a:p>
        </p:txBody>
      </p:sp>
      <p:pic>
        <p:nvPicPr>
          <p:cNvPr id="5" name="Picture 4" descr="Several people in a operating room&#10;&#10;Description automatically generated">
            <a:extLst>
              <a:ext uri="{FF2B5EF4-FFF2-40B4-BE49-F238E27FC236}">
                <a16:creationId xmlns:a16="http://schemas.microsoft.com/office/drawing/2014/main" id="{7A982EBA-6258-4CAE-48C8-645CACFB3FB6}"/>
              </a:ext>
            </a:extLst>
          </p:cNvPr>
          <p:cNvPicPr>
            <a:picLocks noChangeAspect="1"/>
          </p:cNvPicPr>
          <p:nvPr/>
        </p:nvPicPr>
        <p:blipFill>
          <a:blip r:embed="rId2">
            <a:alphaModFix/>
            <a:extLst>
              <a:ext uri="{28A0092B-C50C-407E-A947-70E740481C1C}">
                <a14:useLocalDpi xmlns:a14="http://schemas.microsoft.com/office/drawing/2010/main" val="0"/>
              </a:ext>
            </a:extLst>
          </a:blip>
          <a:srcRect l="67" r="10567" b="2"/>
          <a:stretch/>
        </p:blipFill>
        <p:spPr>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7" name="Picture 6" descr="A room with medical equipment and a table&#10;&#10;Description automatically generated">
            <a:extLst>
              <a:ext uri="{FF2B5EF4-FFF2-40B4-BE49-F238E27FC236}">
                <a16:creationId xmlns:a16="http://schemas.microsoft.com/office/drawing/2014/main" id="{85A194A1-A738-78D5-5D16-4F2D2F645D03}"/>
              </a:ext>
            </a:extLst>
          </p:cNvPr>
          <p:cNvPicPr>
            <a:picLocks noChangeAspect="1"/>
          </p:cNvPicPr>
          <p:nvPr/>
        </p:nvPicPr>
        <p:blipFill>
          <a:blip r:embed="rId3">
            <a:alphaModFix/>
            <a:extLst>
              <a:ext uri="{28A0092B-C50C-407E-A947-70E740481C1C}">
                <a14:useLocalDpi xmlns:a14="http://schemas.microsoft.com/office/drawing/2010/main" val="0"/>
              </a:ext>
            </a:extLst>
          </a:blip>
          <a:srcRect l="1741" r="10792"/>
          <a:stretch/>
        </p:blipFill>
        <p:spPr>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33" name="Group 32">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34" name="Freeform: Shape 33">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7" name="Freeform: Shape 36">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BC30DDA-ED17-9EE4-6C62-8AFE451DB8F7}"/>
              </a:ext>
            </a:extLst>
          </p:cNvPr>
          <p:cNvPicPr>
            <a:picLocks noChangeAspect="1"/>
          </p:cNvPicPr>
          <p:nvPr/>
        </p:nvPicPr>
        <p:blipFill>
          <a:blip r:embed="rId4">
            <a:alphaModFix/>
            <a:extLst>
              <a:ext uri="{28A0092B-C50C-407E-A947-70E740481C1C}">
                <a14:useLocalDpi xmlns:a14="http://schemas.microsoft.com/office/drawing/2010/main" val="0"/>
              </a:ext>
            </a:extLst>
          </a:blip>
          <a:srcRect l="13511" r="35662" b="2"/>
          <a:stretch/>
        </p:blipFill>
        <p:spPr>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39"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40" name="Freeform: Shape 39">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42" name="Freeform: Shape 41">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44" name="Group 43">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45" name="Freeform: Shape 44">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7" name="Freeform: Shape 46">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614B4A07-324E-206A-D554-7089256E117E}"/>
              </a:ext>
            </a:extLst>
          </p:cNvPr>
          <p:cNvSpPr>
            <a:spLocks noGrp="1"/>
          </p:cNvSpPr>
          <p:nvPr>
            <p:ph idx="1"/>
          </p:nvPr>
        </p:nvSpPr>
        <p:spPr>
          <a:xfrm>
            <a:off x="6734684" y="2437029"/>
            <a:ext cx="4333468" cy="3639289"/>
          </a:xfrm>
        </p:spPr>
        <p:txBody>
          <a:bodyPr anchor="ctr">
            <a:normAutofit/>
          </a:bodyPr>
          <a:lstStyle/>
          <a:p>
            <a:pPr marL="0" marR="0"/>
            <a:r>
              <a:rPr lang="en-US" sz="1500" b="1" kern="100">
                <a:solidFill>
                  <a:schemeClr val="tx2"/>
                </a:solidFill>
                <a:effectLst/>
                <a:latin typeface="Aptos" panose="020B0004020202020204" pitchFamily="34" charset="0"/>
                <a:ea typeface="Aptos" panose="020B0004020202020204" pitchFamily="34" charset="0"/>
                <a:cs typeface="Arial" panose="020B0604020202020204" pitchFamily="34" charset="0"/>
              </a:rPr>
              <a:t>Commitment to Excellence</a:t>
            </a:r>
          </a:p>
          <a:p>
            <a:pPr marL="0" marR="0"/>
            <a:r>
              <a:rPr lang="en-US" sz="1500" kern="100">
                <a:solidFill>
                  <a:schemeClr val="tx2"/>
                </a:solidFill>
                <a:effectLst/>
                <a:latin typeface="Aptos" panose="020B0004020202020204" pitchFamily="34" charset="0"/>
                <a:ea typeface="Aptos" panose="020B0004020202020204" pitchFamily="34" charset="0"/>
                <a:cs typeface="Arial" panose="020B0604020202020204" pitchFamily="34" charset="0"/>
              </a:rPr>
              <a:t>MAS is immensely proud of the expertise, dedication, and contributions these subspecialists bring to their fields. Their work has not only elevated the standard of surgical care but has also paved the way for future advancements in surgical practices within the Maldives.</a:t>
            </a:r>
          </a:p>
          <a:p>
            <a:pPr marL="0" marR="0"/>
            <a:r>
              <a:rPr lang="en-US" sz="1500" kern="100">
                <a:solidFill>
                  <a:schemeClr val="tx2"/>
                </a:solidFill>
                <a:effectLst/>
                <a:latin typeface="Aptos" panose="020B0004020202020204" pitchFamily="34" charset="0"/>
                <a:ea typeface="Aptos" panose="020B0004020202020204" pitchFamily="34" charset="0"/>
                <a:cs typeface="Arial" panose="020B0604020202020204" pitchFamily="34" charset="0"/>
              </a:rPr>
              <a:t> </a:t>
            </a:r>
          </a:p>
          <a:p>
            <a:pPr marL="0" marR="0"/>
            <a:r>
              <a:rPr lang="en-US" sz="1500" kern="100">
                <a:solidFill>
                  <a:schemeClr val="tx2"/>
                </a:solidFill>
                <a:effectLst/>
                <a:latin typeface="Aptos" panose="020B0004020202020204" pitchFamily="34" charset="0"/>
                <a:ea typeface="Aptos" panose="020B0004020202020204" pitchFamily="34" charset="0"/>
                <a:cs typeface="Arial" panose="020B0604020202020204" pitchFamily="34" charset="0"/>
              </a:rPr>
              <a:t>As we continue to grow, MAS remains committed to supporting the professional development of its members and fostering an environment that encourages specialization, innovation, and excellence in surgical care.</a:t>
            </a:r>
          </a:p>
          <a:p>
            <a:endParaRPr lang="en-US" sz="1500">
              <a:solidFill>
                <a:schemeClr val="tx2"/>
              </a:solidFill>
            </a:endParaRPr>
          </a:p>
        </p:txBody>
      </p:sp>
    </p:spTree>
    <p:extLst>
      <p:ext uri="{BB962C8B-B14F-4D97-AF65-F5344CB8AC3E}">
        <p14:creationId xmlns:p14="http://schemas.microsoft.com/office/powerpoint/2010/main" val="3776961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29C59CE-9D5A-4E64-9F64-161998AB2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91A3CF-3E8D-1F3E-537D-E5886989ED77}"/>
              </a:ext>
            </a:extLst>
          </p:cNvPr>
          <p:cNvSpPr>
            <a:spLocks noGrp="1"/>
          </p:cNvSpPr>
          <p:nvPr>
            <p:ph type="title"/>
          </p:nvPr>
        </p:nvSpPr>
        <p:spPr>
          <a:xfrm>
            <a:off x="6501809" y="365125"/>
            <a:ext cx="4851990" cy="2068086"/>
          </a:xfrm>
        </p:spPr>
        <p:txBody>
          <a:bodyPr anchor="b">
            <a:normAutofit/>
          </a:bodyPr>
          <a:lstStyle/>
          <a:p>
            <a:r>
              <a:rPr lang="en-US" sz="2200" b="1" dirty="0"/>
              <a:t>Key Activities of the MAS &amp; Members </a:t>
            </a:r>
            <a:br>
              <a:rPr lang="en-US" sz="2200" dirty="0"/>
            </a:br>
            <a:r>
              <a:rPr lang="en-US" sz="2200" b="1" dirty="0"/>
              <a:t> </a:t>
            </a:r>
            <a:r>
              <a:rPr lang="en-US" sz="1600" b="1" kern="100" dirty="0">
                <a:effectLst/>
                <a:latin typeface="Aptos" panose="020B0004020202020204" pitchFamily="34" charset="0"/>
                <a:ea typeface="Aptos" panose="020B0004020202020204" pitchFamily="34" charset="0"/>
                <a:cs typeface="Arial" panose="020B0604020202020204" pitchFamily="34" charset="0"/>
              </a:rPr>
              <a:t>4. Academic Activities of MAS and Collaboration with Regional &amp; International Organizations</a:t>
            </a:r>
            <a:endParaRPr lang="en-US" sz="2200" b="1" dirty="0"/>
          </a:p>
        </p:txBody>
      </p:sp>
      <p:pic>
        <p:nvPicPr>
          <p:cNvPr id="9" name="Picture 8" descr="A group of people in a room&#10;&#10;Description automatically generated">
            <a:extLst>
              <a:ext uri="{FF2B5EF4-FFF2-40B4-BE49-F238E27FC236}">
                <a16:creationId xmlns:a16="http://schemas.microsoft.com/office/drawing/2014/main" id="{1E643054-A99F-B868-8AE2-D36859EEFA35}"/>
              </a:ext>
            </a:extLst>
          </p:cNvPr>
          <p:cNvPicPr>
            <a:picLocks noChangeAspect="1"/>
          </p:cNvPicPr>
          <p:nvPr/>
        </p:nvPicPr>
        <p:blipFill>
          <a:blip r:embed="rId2">
            <a:extLst>
              <a:ext uri="{28A0092B-C50C-407E-A947-70E740481C1C}">
                <a14:useLocalDpi xmlns:a14="http://schemas.microsoft.com/office/drawing/2010/main" val="0"/>
              </a:ext>
            </a:extLst>
          </a:blip>
          <a:srcRect l="14495" r="6" b="6"/>
          <a:stretch/>
        </p:blipFill>
        <p:spPr>
          <a:xfrm>
            <a:off x="2" y="2"/>
            <a:ext cx="2873113" cy="2520153"/>
          </a:xfrm>
          <a:custGeom>
            <a:avLst/>
            <a:gdLst/>
            <a:ahLst/>
            <a:cxnLst/>
            <a:rect l="l" t="t" r="r" b="b"/>
            <a:pathLst>
              <a:path w="2873113" h="2520153">
                <a:moveTo>
                  <a:pt x="0" y="0"/>
                </a:moveTo>
                <a:lnTo>
                  <a:pt x="2863050" y="0"/>
                </a:lnTo>
                <a:lnTo>
                  <a:pt x="2860357" y="23417"/>
                </a:lnTo>
                <a:cubicBezTo>
                  <a:pt x="2854714" y="58297"/>
                  <a:pt x="2848787" y="93209"/>
                  <a:pt x="2846577" y="128562"/>
                </a:cubicBezTo>
                <a:cubicBezTo>
                  <a:pt x="2835325" y="313204"/>
                  <a:pt x="2844701" y="497594"/>
                  <a:pt x="2857292" y="681606"/>
                </a:cubicBezTo>
                <a:cubicBezTo>
                  <a:pt x="2874974" y="930009"/>
                  <a:pt x="2873501" y="1179283"/>
                  <a:pt x="2852872" y="1427485"/>
                </a:cubicBezTo>
                <a:cubicBezTo>
                  <a:pt x="2831655" y="1647555"/>
                  <a:pt x="2835660" y="1869138"/>
                  <a:pt x="2864794" y="2088415"/>
                </a:cubicBezTo>
                <a:cubicBezTo>
                  <a:pt x="2882609" y="2212685"/>
                  <a:pt x="2866535" y="2338091"/>
                  <a:pt x="2864794" y="2462992"/>
                </a:cubicBezTo>
                <a:lnTo>
                  <a:pt x="2863832" y="2503401"/>
                </a:lnTo>
                <a:lnTo>
                  <a:pt x="2759379" y="2506812"/>
                </a:lnTo>
                <a:cubicBezTo>
                  <a:pt x="2718815" y="2505399"/>
                  <a:pt x="2678327" y="2501250"/>
                  <a:pt x="2638141" y="2494371"/>
                </a:cubicBezTo>
                <a:cubicBezTo>
                  <a:pt x="2542898" y="2477013"/>
                  <a:pt x="2447655" y="2484775"/>
                  <a:pt x="2352412" y="2491125"/>
                </a:cubicBezTo>
                <a:cubicBezTo>
                  <a:pt x="2090938" y="2508483"/>
                  <a:pt x="1829464" y="2529652"/>
                  <a:pt x="1567101" y="2515539"/>
                </a:cubicBezTo>
                <a:cubicBezTo>
                  <a:pt x="1511098" y="2512576"/>
                  <a:pt x="1456492" y="2499593"/>
                  <a:pt x="1400871" y="2494229"/>
                </a:cubicBezTo>
                <a:cubicBezTo>
                  <a:pt x="1239211" y="2478564"/>
                  <a:pt x="1078187" y="2496912"/>
                  <a:pt x="916909" y="2504391"/>
                </a:cubicBezTo>
                <a:cubicBezTo>
                  <a:pt x="738423" y="2515144"/>
                  <a:pt x="559493" y="2512971"/>
                  <a:pt x="381262" y="2497899"/>
                </a:cubicBezTo>
                <a:cubicBezTo>
                  <a:pt x="284495" y="2488444"/>
                  <a:pt x="187601" y="2485233"/>
                  <a:pt x="90675" y="2486397"/>
                </a:cubicBezTo>
                <a:lnTo>
                  <a:pt x="0" y="2490996"/>
                </a:lnTo>
                <a:close/>
              </a:path>
            </a:pathLst>
          </a:custGeom>
        </p:spPr>
      </p:pic>
      <p:pic>
        <p:nvPicPr>
          <p:cNvPr id="10" name="Picture 9">
            <a:extLst>
              <a:ext uri="{FF2B5EF4-FFF2-40B4-BE49-F238E27FC236}">
                <a16:creationId xmlns:a16="http://schemas.microsoft.com/office/drawing/2014/main" id="{34711435-67B3-CFDA-5CA2-B08FDF4A4F8D}"/>
              </a:ext>
            </a:extLst>
          </p:cNvPr>
          <p:cNvPicPr>
            <a:picLocks noChangeAspect="1"/>
          </p:cNvPicPr>
          <p:nvPr/>
        </p:nvPicPr>
        <p:blipFill>
          <a:blip r:embed="rId3"/>
          <a:srcRect r="24821" b="5"/>
          <a:stretch/>
        </p:blipFill>
        <p:spPr>
          <a:xfrm>
            <a:off x="3060436" y="10"/>
            <a:ext cx="2843573" cy="2524624"/>
          </a:xfrm>
          <a:custGeom>
            <a:avLst/>
            <a:gdLst/>
            <a:ahLst/>
            <a:cxnLst/>
            <a:rect l="l" t="t" r="r" b="b"/>
            <a:pathLst>
              <a:path w="2843573" h="2524634">
                <a:moveTo>
                  <a:pt x="26682" y="0"/>
                </a:moveTo>
                <a:lnTo>
                  <a:pt x="2822452" y="0"/>
                </a:lnTo>
                <a:lnTo>
                  <a:pt x="2820993" y="10824"/>
                </a:lnTo>
                <a:cubicBezTo>
                  <a:pt x="2808235" y="122326"/>
                  <a:pt x="2818697" y="233190"/>
                  <a:pt x="2829285" y="343799"/>
                </a:cubicBezTo>
                <a:cubicBezTo>
                  <a:pt x="2840997" y="479092"/>
                  <a:pt x="2837348" y="615270"/>
                  <a:pt x="2818441" y="749749"/>
                </a:cubicBezTo>
                <a:cubicBezTo>
                  <a:pt x="2807788" y="840800"/>
                  <a:pt x="2808044" y="932796"/>
                  <a:pt x="2819207" y="1023783"/>
                </a:cubicBezTo>
                <a:cubicBezTo>
                  <a:pt x="2837578" y="1193205"/>
                  <a:pt x="2863349" y="1363775"/>
                  <a:pt x="2819207" y="1534090"/>
                </a:cubicBezTo>
                <a:cubicBezTo>
                  <a:pt x="2800453" y="1606554"/>
                  <a:pt x="2806449" y="1682589"/>
                  <a:pt x="2816911" y="1756456"/>
                </a:cubicBezTo>
                <a:cubicBezTo>
                  <a:pt x="2833853" y="1883025"/>
                  <a:pt x="2834796" y="2011227"/>
                  <a:pt x="2819717" y="2138038"/>
                </a:cubicBezTo>
                <a:cubicBezTo>
                  <a:pt x="2811335" y="2205118"/>
                  <a:pt x="2811679" y="2273002"/>
                  <a:pt x="2820738" y="2339992"/>
                </a:cubicBezTo>
                <a:cubicBezTo>
                  <a:pt x="2827117" y="2381582"/>
                  <a:pt x="2826415" y="2423364"/>
                  <a:pt x="2825315" y="2465177"/>
                </a:cubicBezTo>
                <a:lnTo>
                  <a:pt x="2825058" y="2479654"/>
                </a:lnTo>
                <a:lnTo>
                  <a:pt x="2679762" y="2483128"/>
                </a:lnTo>
                <a:cubicBezTo>
                  <a:pt x="2618897" y="2485860"/>
                  <a:pt x="2558084" y="2490067"/>
                  <a:pt x="2497351" y="2496347"/>
                </a:cubicBezTo>
                <a:cubicBezTo>
                  <a:pt x="2332771" y="2513422"/>
                  <a:pt x="2168953" y="2506649"/>
                  <a:pt x="2004501" y="2503544"/>
                </a:cubicBezTo>
                <a:cubicBezTo>
                  <a:pt x="1819728" y="2500017"/>
                  <a:pt x="1634831" y="2501710"/>
                  <a:pt x="1450058" y="2501710"/>
                </a:cubicBezTo>
                <a:cubicBezTo>
                  <a:pt x="1369673" y="2501992"/>
                  <a:pt x="1289796" y="2497193"/>
                  <a:pt x="1209792" y="2489009"/>
                </a:cubicBezTo>
                <a:cubicBezTo>
                  <a:pt x="1093723" y="2477295"/>
                  <a:pt x="978288" y="2491407"/>
                  <a:pt x="863997" y="2510177"/>
                </a:cubicBezTo>
                <a:cubicBezTo>
                  <a:pt x="784361" y="2521298"/>
                  <a:pt x="704102" y="2526010"/>
                  <a:pt x="623857" y="2524289"/>
                </a:cubicBezTo>
                <a:cubicBezTo>
                  <a:pt x="427783" y="2524430"/>
                  <a:pt x="232091" y="2514693"/>
                  <a:pt x="36524" y="2497052"/>
                </a:cubicBezTo>
                <a:lnTo>
                  <a:pt x="13350" y="2496674"/>
                </a:lnTo>
                <a:lnTo>
                  <a:pt x="17533" y="2292198"/>
                </a:lnTo>
                <a:cubicBezTo>
                  <a:pt x="19808" y="2209062"/>
                  <a:pt x="21290" y="2125926"/>
                  <a:pt x="17874" y="2042789"/>
                </a:cubicBezTo>
                <a:cubicBezTo>
                  <a:pt x="8899" y="1823109"/>
                  <a:pt x="-1415" y="1603430"/>
                  <a:pt x="13052" y="1383876"/>
                </a:cubicBezTo>
                <a:cubicBezTo>
                  <a:pt x="22963" y="1233390"/>
                  <a:pt x="35957" y="1082147"/>
                  <a:pt x="31938" y="930905"/>
                </a:cubicBezTo>
                <a:cubicBezTo>
                  <a:pt x="27652" y="775629"/>
                  <a:pt x="13587" y="620983"/>
                  <a:pt x="3274" y="466086"/>
                </a:cubicBezTo>
                <a:cubicBezTo>
                  <a:pt x="-4187" y="352451"/>
                  <a:pt x="1117" y="238378"/>
                  <a:pt x="19079" y="125790"/>
                </a:cubicBezTo>
                <a:cubicBezTo>
                  <a:pt x="25442" y="85647"/>
                  <a:pt x="27250" y="45378"/>
                  <a:pt x="26899" y="5094"/>
                </a:cubicBezTo>
                <a:close/>
              </a:path>
            </a:pathLst>
          </a:custGeom>
        </p:spPr>
      </p:pic>
      <p:sp>
        <p:nvSpPr>
          <p:cNvPr id="28" name="sketch line">
            <a:extLst>
              <a:ext uri="{FF2B5EF4-FFF2-40B4-BE49-F238E27FC236}">
                <a16:creationId xmlns:a16="http://schemas.microsoft.com/office/drawing/2014/main" id="{2EA3E16E-E32B-4992-ADBC-EA9C33A6F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1809" y="257927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in chairs&#10;&#10;Description automatically generated">
            <a:extLst>
              <a:ext uri="{FF2B5EF4-FFF2-40B4-BE49-F238E27FC236}">
                <a16:creationId xmlns:a16="http://schemas.microsoft.com/office/drawing/2014/main" id="{3377DAC1-AD7B-1DB1-5B06-BA8864B2D3A9}"/>
              </a:ext>
            </a:extLst>
          </p:cNvPr>
          <p:cNvPicPr>
            <a:picLocks noChangeAspect="1"/>
          </p:cNvPicPr>
          <p:nvPr/>
        </p:nvPicPr>
        <p:blipFill>
          <a:blip r:embed="rId4">
            <a:extLst>
              <a:ext uri="{28A0092B-C50C-407E-A947-70E740481C1C}">
                <a14:useLocalDpi xmlns:a14="http://schemas.microsoft.com/office/drawing/2010/main" val="0"/>
              </a:ext>
            </a:extLst>
          </a:blip>
          <a:srcRect l="4762" r="1" b="1"/>
          <a:stretch/>
        </p:blipFill>
        <p:spPr>
          <a:xfrm>
            <a:off x="1" y="2716074"/>
            <a:ext cx="5909625" cy="4141924"/>
          </a:xfrm>
          <a:custGeom>
            <a:avLst/>
            <a:gdLst/>
            <a:ahLst/>
            <a:cxnLst/>
            <a:rect l="l" t="t" r="r" b="b"/>
            <a:pathLst>
              <a:path w="5909625" h="4141924">
                <a:moveTo>
                  <a:pt x="1823444" y="1329"/>
                </a:moveTo>
                <a:cubicBezTo>
                  <a:pt x="1893960" y="3895"/>
                  <a:pt x="1964367" y="10183"/>
                  <a:pt x="2034428" y="20181"/>
                </a:cubicBezTo>
                <a:cubicBezTo>
                  <a:pt x="2139449" y="36834"/>
                  <a:pt x="2245360" y="26532"/>
                  <a:pt x="2350889" y="19476"/>
                </a:cubicBezTo>
                <a:cubicBezTo>
                  <a:pt x="2478642" y="10867"/>
                  <a:pt x="2606268" y="6210"/>
                  <a:pt x="2734275" y="20323"/>
                </a:cubicBezTo>
                <a:cubicBezTo>
                  <a:pt x="2825326" y="30483"/>
                  <a:pt x="2916886" y="21029"/>
                  <a:pt x="3008193" y="15383"/>
                </a:cubicBezTo>
                <a:cubicBezTo>
                  <a:pt x="3103486" y="8045"/>
                  <a:pt x="3199137" y="8045"/>
                  <a:pt x="3294430" y="15383"/>
                </a:cubicBezTo>
                <a:cubicBezTo>
                  <a:pt x="3381546" y="22750"/>
                  <a:pt x="3469080" y="21000"/>
                  <a:pt x="3555904" y="10161"/>
                </a:cubicBezTo>
                <a:cubicBezTo>
                  <a:pt x="3657497" y="-1693"/>
                  <a:pt x="3759089" y="7480"/>
                  <a:pt x="3860682" y="16089"/>
                </a:cubicBezTo>
                <a:cubicBezTo>
                  <a:pt x="4039485" y="31472"/>
                  <a:pt x="4218161" y="24557"/>
                  <a:pt x="4396583" y="13266"/>
                </a:cubicBezTo>
                <a:cubicBezTo>
                  <a:pt x="4519422" y="6041"/>
                  <a:pt x="4642589" y="10007"/>
                  <a:pt x="4764856" y="25121"/>
                </a:cubicBezTo>
                <a:cubicBezTo>
                  <a:pt x="4813493" y="30483"/>
                  <a:pt x="4862258" y="29496"/>
                  <a:pt x="4911023" y="30483"/>
                </a:cubicBezTo>
                <a:cubicBezTo>
                  <a:pt x="4915721" y="30625"/>
                  <a:pt x="4920801" y="29108"/>
                  <a:pt x="4925690" y="28984"/>
                </a:cubicBezTo>
                <a:lnTo>
                  <a:pt x="4927821" y="30065"/>
                </a:lnTo>
                <a:lnTo>
                  <a:pt x="4960258" y="27641"/>
                </a:lnTo>
                <a:lnTo>
                  <a:pt x="4964870" y="27986"/>
                </a:lnTo>
                <a:lnTo>
                  <a:pt x="4964882" y="27978"/>
                </a:lnTo>
                <a:cubicBezTo>
                  <a:pt x="4969755" y="27908"/>
                  <a:pt x="4974899" y="29284"/>
                  <a:pt x="4979471" y="28790"/>
                </a:cubicBezTo>
                <a:cubicBezTo>
                  <a:pt x="5154578" y="12123"/>
                  <a:pt x="5330536" y="9611"/>
                  <a:pt x="5505974" y="21310"/>
                </a:cubicBezTo>
                <a:cubicBezTo>
                  <a:pt x="5586740" y="25614"/>
                  <a:pt x="5667442" y="25544"/>
                  <a:pt x="5748129" y="23092"/>
                </a:cubicBezTo>
                <a:lnTo>
                  <a:pt x="5892006" y="15658"/>
                </a:lnTo>
                <a:lnTo>
                  <a:pt x="5894187" y="91357"/>
                </a:lnTo>
                <a:cubicBezTo>
                  <a:pt x="5891252" y="119679"/>
                  <a:pt x="5887042" y="148001"/>
                  <a:pt x="5881429" y="176068"/>
                </a:cubicBezTo>
                <a:cubicBezTo>
                  <a:pt x="5868671" y="240494"/>
                  <a:pt x="5878112" y="303645"/>
                  <a:pt x="5888063" y="367433"/>
                </a:cubicBezTo>
                <a:cubicBezTo>
                  <a:pt x="5896291" y="414790"/>
                  <a:pt x="5896291" y="463218"/>
                  <a:pt x="5888063" y="510574"/>
                </a:cubicBezTo>
                <a:cubicBezTo>
                  <a:pt x="5868926" y="612636"/>
                  <a:pt x="5879515" y="714697"/>
                  <a:pt x="5889083" y="815610"/>
                </a:cubicBezTo>
                <a:cubicBezTo>
                  <a:pt x="5901841" y="951224"/>
                  <a:pt x="5908220" y="1085690"/>
                  <a:pt x="5876326" y="1220284"/>
                </a:cubicBezTo>
                <a:cubicBezTo>
                  <a:pt x="5856296" y="1304994"/>
                  <a:pt x="5872754" y="1390981"/>
                  <a:pt x="5883342" y="1475437"/>
                </a:cubicBezTo>
                <a:cubicBezTo>
                  <a:pt x="5891354" y="1538243"/>
                  <a:pt x="5892298" y="1601751"/>
                  <a:pt x="5886149" y="1664761"/>
                </a:cubicBezTo>
                <a:cubicBezTo>
                  <a:pt x="5876836" y="1760329"/>
                  <a:pt x="5880140" y="1856713"/>
                  <a:pt x="5895972" y="1951426"/>
                </a:cubicBezTo>
                <a:cubicBezTo>
                  <a:pt x="5905362" y="2004791"/>
                  <a:pt x="5901727" y="2059623"/>
                  <a:pt x="5885384" y="2111279"/>
                </a:cubicBezTo>
                <a:cubicBezTo>
                  <a:pt x="5861527" y="2185401"/>
                  <a:pt x="5875943" y="2261054"/>
                  <a:pt x="5885384" y="2335942"/>
                </a:cubicBezTo>
                <a:cubicBezTo>
                  <a:pt x="5899545" y="2453440"/>
                  <a:pt x="5916513" y="2570683"/>
                  <a:pt x="5906434" y="2689584"/>
                </a:cubicBezTo>
                <a:cubicBezTo>
                  <a:pt x="5904839" y="2722155"/>
                  <a:pt x="5900310" y="2754521"/>
                  <a:pt x="5892910" y="2786288"/>
                </a:cubicBezTo>
                <a:cubicBezTo>
                  <a:pt x="5859473" y="2908978"/>
                  <a:pt x="5857980" y="3038188"/>
                  <a:pt x="5888573" y="3161618"/>
                </a:cubicBezTo>
                <a:cubicBezTo>
                  <a:pt x="5920978" y="3294426"/>
                  <a:pt x="5914089" y="3426468"/>
                  <a:pt x="5880791" y="3558127"/>
                </a:cubicBezTo>
                <a:cubicBezTo>
                  <a:pt x="5844074" y="3697862"/>
                  <a:pt x="5840847" y="3844294"/>
                  <a:pt x="5871350" y="3985509"/>
                </a:cubicBezTo>
                <a:lnTo>
                  <a:pt x="5884107" y="4141924"/>
                </a:lnTo>
                <a:lnTo>
                  <a:pt x="0" y="4141924"/>
                </a:lnTo>
                <a:lnTo>
                  <a:pt x="0" y="18996"/>
                </a:lnTo>
                <a:lnTo>
                  <a:pt x="114789" y="16636"/>
                </a:lnTo>
                <a:cubicBezTo>
                  <a:pt x="229350" y="12949"/>
                  <a:pt x="343737" y="7904"/>
                  <a:pt x="457838" y="9315"/>
                </a:cubicBezTo>
                <a:cubicBezTo>
                  <a:pt x="553081" y="10444"/>
                  <a:pt x="648070" y="31612"/>
                  <a:pt x="743567" y="27661"/>
                </a:cubicBezTo>
                <a:cubicBezTo>
                  <a:pt x="1032979" y="16089"/>
                  <a:pt x="1322518" y="19899"/>
                  <a:pt x="1611803" y="4799"/>
                </a:cubicBezTo>
                <a:cubicBezTo>
                  <a:pt x="1682301" y="-85"/>
                  <a:pt x="1752927" y="-1238"/>
                  <a:pt x="1823444" y="1329"/>
                </a:cubicBezTo>
                <a:close/>
              </a:path>
            </a:pathLst>
          </a:custGeom>
        </p:spPr>
      </p:pic>
      <p:sp>
        <p:nvSpPr>
          <p:cNvPr id="3" name="Content Placeholder 2">
            <a:extLst>
              <a:ext uri="{FF2B5EF4-FFF2-40B4-BE49-F238E27FC236}">
                <a16:creationId xmlns:a16="http://schemas.microsoft.com/office/drawing/2014/main" id="{77DA4CAF-8A8A-5C91-A891-177C7C5FB71E}"/>
              </a:ext>
            </a:extLst>
          </p:cNvPr>
          <p:cNvSpPr>
            <a:spLocks noGrp="1"/>
          </p:cNvSpPr>
          <p:nvPr>
            <p:ph idx="1"/>
          </p:nvPr>
        </p:nvSpPr>
        <p:spPr>
          <a:xfrm>
            <a:off x="6501809" y="2846851"/>
            <a:ext cx="4851990" cy="3330111"/>
          </a:xfrm>
        </p:spPr>
        <p:txBody>
          <a:bodyPr>
            <a:normAutofit/>
          </a:bodyPr>
          <a:lstStyle/>
          <a:p>
            <a:r>
              <a:rPr lang="en-US" sz="2200" kern="100">
                <a:effectLst/>
                <a:latin typeface="Aptos" panose="020B0004020202020204" pitchFamily="34" charset="0"/>
                <a:ea typeface="Aptos" panose="020B0004020202020204" pitchFamily="34" charset="0"/>
                <a:cs typeface="Arial" panose="020B0604020202020204" pitchFamily="34" charset="0"/>
              </a:rPr>
              <a:t>Since its inception, MAS has been actively engaged in academic and professional development activities, fostering regional and international collaborations to strengthen the surgical community in the Maldives.</a:t>
            </a:r>
          </a:p>
          <a:p>
            <a:endParaRPr lang="en-US" sz="2200"/>
          </a:p>
        </p:txBody>
      </p:sp>
    </p:spTree>
    <p:extLst>
      <p:ext uri="{BB962C8B-B14F-4D97-AF65-F5344CB8AC3E}">
        <p14:creationId xmlns:p14="http://schemas.microsoft.com/office/powerpoint/2010/main" val="2417710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10;&#10;Description automatically generated">
            <a:extLst>
              <a:ext uri="{FF2B5EF4-FFF2-40B4-BE49-F238E27FC236}">
                <a16:creationId xmlns:a16="http://schemas.microsoft.com/office/drawing/2014/main" id="{84189385-28CA-8D27-F4BF-D0A867A832A7}"/>
              </a:ext>
            </a:extLst>
          </p:cNvPr>
          <p:cNvPicPr>
            <a:picLocks noChangeAspect="1"/>
          </p:cNvPicPr>
          <p:nvPr/>
        </p:nvPicPr>
        <p:blipFill>
          <a:blip r:embed="rId2">
            <a:extLst>
              <a:ext uri="{28A0092B-C50C-407E-A947-70E740481C1C}">
                <a14:useLocalDpi xmlns:a14="http://schemas.microsoft.com/office/drawing/2010/main" val="0"/>
              </a:ext>
            </a:extLst>
          </a:blip>
          <a:srcRect t="5436"/>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B54878-DFAF-394B-9189-D6130E304249}"/>
              </a:ext>
            </a:extLst>
          </p:cNvPr>
          <p:cNvSpPr>
            <a:spLocks noGrp="1"/>
          </p:cNvSpPr>
          <p:nvPr>
            <p:ph type="title"/>
          </p:nvPr>
        </p:nvSpPr>
        <p:spPr>
          <a:xfrm>
            <a:off x="838200" y="365125"/>
            <a:ext cx="3822189" cy="1899912"/>
          </a:xfrm>
        </p:spPr>
        <p:txBody>
          <a:bodyPr>
            <a:normAutofit/>
          </a:bodyPr>
          <a:lstStyle/>
          <a:p>
            <a:r>
              <a:rPr lang="en-US" sz="4000"/>
              <a:t>BEGINING</a:t>
            </a:r>
          </a:p>
        </p:txBody>
      </p:sp>
      <p:sp>
        <p:nvSpPr>
          <p:cNvPr id="3" name="Content Placeholder 2">
            <a:extLst>
              <a:ext uri="{FF2B5EF4-FFF2-40B4-BE49-F238E27FC236}">
                <a16:creationId xmlns:a16="http://schemas.microsoft.com/office/drawing/2014/main" id="{39E712F4-13DD-E41F-82C6-E1B515633A7D}"/>
              </a:ext>
            </a:extLst>
          </p:cNvPr>
          <p:cNvSpPr>
            <a:spLocks noGrp="1"/>
          </p:cNvSpPr>
          <p:nvPr>
            <p:ph idx="1"/>
          </p:nvPr>
        </p:nvSpPr>
        <p:spPr>
          <a:xfrm>
            <a:off x="838200" y="2434201"/>
            <a:ext cx="3822189" cy="3742762"/>
          </a:xfrm>
        </p:spPr>
        <p:txBody>
          <a:bodyPr>
            <a:normAutofit/>
          </a:bodyPr>
          <a:lstStyle/>
          <a:p>
            <a:r>
              <a:rPr lang="en-US" sz="2000" kern="100" dirty="0">
                <a:effectLst/>
                <a:latin typeface="Aptos" panose="020B0004020202020204" pitchFamily="34" charset="0"/>
                <a:ea typeface="Aptos" panose="020B0004020202020204" pitchFamily="34" charset="0"/>
                <a:cs typeface="Arial" panose="020B0604020202020204" pitchFamily="34" charset="0"/>
              </a:rPr>
              <a:t>Maldivian surgical community grown over last few decades and there was interest to establish an association for them to work on organize their activities and unite them in one umbrella. </a:t>
            </a:r>
          </a:p>
          <a:p>
            <a:endParaRPr lang="en-US" sz="2000" dirty="0"/>
          </a:p>
        </p:txBody>
      </p:sp>
    </p:spTree>
    <p:extLst>
      <p:ext uri="{BB962C8B-B14F-4D97-AF65-F5344CB8AC3E}">
        <p14:creationId xmlns:p14="http://schemas.microsoft.com/office/powerpoint/2010/main" val="590806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in a chair with a blue sign&#10;&#10;Description automatically generated">
            <a:extLst>
              <a:ext uri="{FF2B5EF4-FFF2-40B4-BE49-F238E27FC236}">
                <a16:creationId xmlns:a16="http://schemas.microsoft.com/office/drawing/2014/main" id="{09801CB1-9DF7-74E9-9D73-B8069D84FB26}"/>
              </a:ext>
            </a:extLst>
          </p:cNvPr>
          <p:cNvPicPr>
            <a:picLocks noChangeAspect="1"/>
          </p:cNvPicPr>
          <p:nvPr/>
        </p:nvPicPr>
        <p:blipFill>
          <a:blip r:embed="rId2">
            <a:extLst>
              <a:ext uri="{28A0092B-C50C-407E-A947-70E740481C1C}">
                <a14:useLocalDpi xmlns:a14="http://schemas.microsoft.com/office/drawing/2010/main" val="0"/>
              </a:ext>
            </a:extLst>
          </a:blip>
          <a:srcRect t="14364" r="-1" b="5441"/>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11" name="Picture 10" descr="A conference room with a large sign&#10;&#10;Description automatically generated">
            <a:extLst>
              <a:ext uri="{FF2B5EF4-FFF2-40B4-BE49-F238E27FC236}">
                <a16:creationId xmlns:a16="http://schemas.microsoft.com/office/drawing/2014/main" id="{63BA2C37-A750-4FAC-9C18-805AED2882B9}"/>
              </a:ext>
            </a:extLst>
          </p:cNvPr>
          <p:cNvPicPr>
            <a:picLocks noChangeAspect="1"/>
          </p:cNvPicPr>
          <p:nvPr/>
        </p:nvPicPr>
        <p:blipFill>
          <a:blip r:embed="rId3">
            <a:extLst>
              <a:ext uri="{28A0092B-C50C-407E-A947-70E740481C1C}">
                <a14:useLocalDpi xmlns:a14="http://schemas.microsoft.com/office/drawing/2010/main" val="0"/>
              </a:ext>
            </a:extLst>
          </a:blip>
          <a:srcRect l="14502" r="14503"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Picture 6" descr="A group of men standing around a lit candle&#10;&#10;Description automatically generated">
            <a:extLst>
              <a:ext uri="{FF2B5EF4-FFF2-40B4-BE49-F238E27FC236}">
                <a16:creationId xmlns:a16="http://schemas.microsoft.com/office/drawing/2014/main" id="{4019EE79-ACB2-404F-D313-E337B622EC1D}"/>
              </a:ext>
            </a:extLst>
          </p:cNvPr>
          <p:cNvPicPr>
            <a:picLocks noChangeAspect="1"/>
          </p:cNvPicPr>
          <p:nvPr/>
        </p:nvPicPr>
        <p:blipFill>
          <a:blip r:embed="rId4">
            <a:extLst>
              <a:ext uri="{28A0092B-C50C-407E-A947-70E740481C1C}">
                <a14:useLocalDpi xmlns:a14="http://schemas.microsoft.com/office/drawing/2010/main" val="0"/>
              </a:ext>
            </a:extLst>
          </a:blip>
          <a:srcRect t="3335" r="2" b="4587"/>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41" name="Freeform: Shape 40">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37">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A0F2CD-7EC0-C032-4A8D-08B66007B487}"/>
              </a:ext>
            </a:extLst>
          </p:cNvPr>
          <p:cNvSpPr>
            <a:spLocks noGrp="1"/>
          </p:cNvSpPr>
          <p:nvPr>
            <p:ph type="title"/>
          </p:nvPr>
        </p:nvSpPr>
        <p:spPr>
          <a:xfrm>
            <a:off x="448056" y="685800"/>
            <a:ext cx="2807208" cy="1325563"/>
          </a:xfrm>
        </p:spPr>
        <p:txBody>
          <a:bodyPr>
            <a:normAutofit/>
          </a:bodyPr>
          <a:lstStyle/>
          <a:p>
            <a:r>
              <a:rPr lang="en-US" sz="1500" dirty="0"/>
              <a:t>Key Activities of the MAS &amp; Members </a:t>
            </a:r>
            <a:br>
              <a:rPr lang="en-US" sz="1500" dirty="0"/>
            </a:br>
            <a:r>
              <a:rPr lang="en-US" sz="1500" dirty="0"/>
              <a:t> 4. Academic Activities of MAS and Collaboration with Regional &amp; International Organizations</a:t>
            </a:r>
          </a:p>
        </p:txBody>
      </p:sp>
      <p:sp>
        <p:nvSpPr>
          <p:cNvPr id="40" name="Rectangle 3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4110625-8892-0AF4-5F35-87C93073A14B}"/>
              </a:ext>
            </a:extLst>
          </p:cNvPr>
          <p:cNvSpPr>
            <a:spLocks noGrp="1"/>
          </p:cNvSpPr>
          <p:nvPr>
            <p:ph idx="1"/>
          </p:nvPr>
        </p:nvSpPr>
        <p:spPr>
          <a:xfrm>
            <a:off x="448056" y="2258568"/>
            <a:ext cx="2807208" cy="3922776"/>
          </a:xfrm>
        </p:spPr>
        <p:txBody>
          <a:bodyPr>
            <a:normAutofit/>
          </a:bodyPr>
          <a:lstStyle/>
          <a:p>
            <a:r>
              <a:rPr lang="en-US" sz="1200" kern="100">
                <a:effectLst/>
                <a:latin typeface="Aptos" panose="020B0004020202020204" pitchFamily="34" charset="0"/>
                <a:ea typeface="Aptos" panose="020B0004020202020204" pitchFamily="34" charset="0"/>
                <a:cs typeface="Arial" panose="020B0604020202020204" pitchFamily="34" charset="0"/>
              </a:rPr>
              <a:t>a. Regional and International Representation</a:t>
            </a:r>
          </a:p>
          <a:p>
            <a:pPr lvl="1"/>
            <a:r>
              <a:rPr lang="en-US" sz="1200" kern="100">
                <a:effectLst/>
                <a:latin typeface="Aptos" panose="020B0004020202020204" pitchFamily="34" charset="0"/>
                <a:ea typeface="Aptos" panose="020B0004020202020204" pitchFamily="34" charset="0"/>
                <a:cs typeface="Arial" panose="020B0604020202020204" pitchFamily="34" charset="0"/>
              </a:rPr>
              <a:t>MAS has played an important role in representing Maldivian surgeons on both regional and global platforms. The association has established close ties with SAARC surgeons’ societies, enabling its members to participate in various international forums and conferences organized by prominent surgical societies. Through these collaborations, MAS has enhanced knowledge-sharing and fostered partnerships with leading surgical experts in the region.</a:t>
            </a:r>
          </a:p>
          <a:p>
            <a:pPr lvl="1"/>
            <a:endParaRPr lang="en-US" sz="1200"/>
          </a:p>
        </p:txBody>
      </p:sp>
    </p:spTree>
    <p:extLst>
      <p:ext uri="{BB962C8B-B14F-4D97-AF65-F5344CB8AC3E}">
        <p14:creationId xmlns:p14="http://schemas.microsoft.com/office/powerpoint/2010/main" val="460250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6F610C-61CA-CC7C-3DB2-79EAAC2BA92D}"/>
              </a:ext>
            </a:extLst>
          </p:cNvPr>
          <p:cNvSpPr>
            <a:spLocks noGrp="1"/>
          </p:cNvSpPr>
          <p:nvPr>
            <p:ph type="title"/>
          </p:nvPr>
        </p:nvSpPr>
        <p:spPr>
          <a:xfrm>
            <a:off x="630918" y="643465"/>
            <a:ext cx="3895359" cy="1846615"/>
          </a:xfrm>
        </p:spPr>
        <p:txBody>
          <a:bodyPr anchor="b">
            <a:normAutofit/>
          </a:bodyPr>
          <a:lstStyle/>
          <a:p>
            <a:r>
              <a:rPr lang="en-US" sz="2200" dirty="0"/>
              <a:t>Key Activities of the MAS &amp; Members </a:t>
            </a:r>
            <a:br>
              <a:rPr lang="en-US" sz="2200" dirty="0"/>
            </a:br>
            <a:r>
              <a:rPr lang="en-US" sz="2200" dirty="0"/>
              <a:t> </a:t>
            </a:r>
            <a:r>
              <a:rPr lang="en-US" sz="1800" dirty="0"/>
              <a:t>4. Academic Activities of MAS and Collaboration with Regional &amp; International Organizations</a:t>
            </a:r>
            <a:endParaRPr lang="en-US" sz="2200" dirty="0"/>
          </a:p>
        </p:txBody>
      </p:sp>
      <p:sp>
        <p:nvSpPr>
          <p:cNvPr id="44"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E49838-DBBD-40C2-945F-C5EF65D5E1EA}"/>
              </a:ext>
            </a:extLst>
          </p:cNvPr>
          <p:cNvSpPr>
            <a:spLocks noGrp="1"/>
          </p:cNvSpPr>
          <p:nvPr>
            <p:ph idx="1"/>
          </p:nvPr>
        </p:nvSpPr>
        <p:spPr>
          <a:xfrm>
            <a:off x="630936" y="2807167"/>
            <a:ext cx="3895522" cy="3386399"/>
          </a:xfrm>
        </p:spPr>
        <p:txBody>
          <a:bodyPr>
            <a:normAutofit/>
          </a:bodyPr>
          <a:lstStyle/>
          <a:p>
            <a:pPr marL="0" marR="0"/>
            <a:r>
              <a:rPr lang="en-US" sz="1500" kern="100">
                <a:effectLst/>
                <a:latin typeface="Aptos" panose="020B0004020202020204" pitchFamily="34" charset="0"/>
                <a:ea typeface="Aptos" panose="020B0004020202020204" pitchFamily="34" charset="0"/>
                <a:cs typeface="Arial" panose="020B0604020202020204" pitchFamily="34" charset="0"/>
              </a:rPr>
              <a:t>b. Seminars, Workshops, and CME Programs</a:t>
            </a:r>
          </a:p>
          <a:p>
            <a:pPr marL="457200" lvl="1"/>
            <a:r>
              <a:rPr lang="en-US" sz="1500" kern="100">
                <a:effectLst/>
                <a:latin typeface="Aptos" panose="020B0004020202020204" pitchFamily="34" charset="0"/>
                <a:ea typeface="Aptos" panose="020B0004020202020204" pitchFamily="34" charset="0"/>
                <a:cs typeface="Arial" panose="020B0604020202020204" pitchFamily="34" charset="0"/>
              </a:rPr>
              <a:t>MAS has successfully organized numerous academic events, including seminars, workshops, and CME programs. A notable event was the Wound Care Workshop in 2015, which was attended by both local surgeons and international scholars. These initiatives have provided valuable opportunities for skill enhancement and professional growth for surgeons in the Maldives.</a:t>
            </a:r>
          </a:p>
          <a:p>
            <a:endParaRPr lang="en-US" sz="1500"/>
          </a:p>
        </p:txBody>
      </p:sp>
      <p:pic>
        <p:nvPicPr>
          <p:cNvPr id="5" name="Picture 4" descr="A poster for a workshop&#10;&#10;Description automatically generated">
            <a:extLst>
              <a:ext uri="{FF2B5EF4-FFF2-40B4-BE49-F238E27FC236}">
                <a16:creationId xmlns:a16="http://schemas.microsoft.com/office/drawing/2014/main" id="{1BA7C71B-9FE9-285A-8455-C845D5D0ACB7}"/>
              </a:ext>
            </a:extLst>
          </p:cNvPr>
          <p:cNvPicPr>
            <a:picLocks noChangeAspect="1"/>
          </p:cNvPicPr>
          <p:nvPr/>
        </p:nvPicPr>
        <p:blipFill>
          <a:blip r:embed="rId2">
            <a:extLst>
              <a:ext uri="{28A0092B-C50C-407E-A947-70E740481C1C}">
                <a14:useLocalDpi xmlns:a14="http://schemas.microsoft.com/office/drawing/2010/main" val="0"/>
              </a:ext>
            </a:extLst>
          </a:blip>
          <a:srcRect t="5611" r="4" b="16123"/>
          <a:stretch/>
        </p:blipFill>
        <p:spPr>
          <a:xfrm>
            <a:off x="5024502" y="164592"/>
            <a:ext cx="3036059" cy="3456432"/>
          </a:xfrm>
          <a:prstGeom prst="rect">
            <a:avLst/>
          </a:prstGeom>
        </p:spPr>
      </p:pic>
      <p:pic>
        <p:nvPicPr>
          <p:cNvPr id="13" name="Picture 12" descr="A person and person standing in a room&#10;&#10;Description automatically generated">
            <a:extLst>
              <a:ext uri="{FF2B5EF4-FFF2-40B4-BE49-F238E27FC236}">
                <a16:creationId xmlns:a16="http://schemas.microsoft.com/office/drawing/2014/main" id="{A8E7B933-528A-5C36-158C-DAD232C44412}"/>
              </a:ext>
            </a:extLst>
          </p:cNvPr>
          <p:cNvPicPr>
            <a:picLocks noChangeAspect="1"/>
          </p:cNvPicPr>
          <p:nvPr/>
        </p:nvPicPr>
        <p:blipFill>
          <a:blip r:embed="rId3">
            <a:extLst>
              <a:ext uri="{28A0092B-C50C-407E-A947-70E740481C1C}">
                <a14:useLocalDpi xmlns:a14="http://schemas.microsoft.com/office/drawing/2010/main" val="0"/>
              </a:ext>
            </a:extLst>
          </a:blip>
          <a:srcRect l="35587" r="14587" b="-2"/>
          <a:stretch/>
        </p:blipFill>
        <p:spPr>
          <a:xfrm>
            <a:off x="8980639" y="164592"/>
            <a:ext cx="2320113" cy="2642575"/>
          </a:xfrm>
          <a:prstGeom prst="rect">
            <a:avLst/>
          </a:prstGeom>
        </p:spPr>
      </p:pic>
      <p:pic>
        <p:nvPicPr>
          <p:cNvPr id="9" name="Picture 8" descr="A group of people sitting in a row&#10;&#10;Description automatically generated">
            <a:extLst>
              <a:ext uri="{FF2B5EF4-FFF2-40B4-BE49-F238E27FC236}">
                <a16:creationId xmlns:a16="http://schemas.microsoft.com/office/drawing/2014/main" id="{EAB49E36-B7A6-FC42-0282-A72E3A4000D3}"/>
              </a:ext>
            </a:extLst>
          </p:cNvPr>
          <p:cNvPicPr>
            <a:picLocks noChangeAspect="1"/>
          </p:cNvPicPr>
          <p:nvPr/>
        </p:nvPicPr>
        <p:blipFill>
          <a:blip r:embed="rId4">
            <a:extLst>
              <a:ext uri="{28A0092B-C50C-407E-A947-70E740481C1C}">
                <a14:useLocalDpi xmlns:a14="http://schemas.microsoft.com/office/drawing/2010/main" val="0"/>
              </a:ext>
            </a:extLst>
          </a:blip>
          <a:srcRect r="-1" b="1368"/>
          <a:stretch/>
        </p:blipFill>
        <p:spPr>
          <a:xfrm>
            <a:off x="4992624" y="4127013"/>
            <a:ext cx="3099816" cy="1735062"/>
          </a:xfrm>
          <a:prstGeom prst="rect">
            <a:avLst/>
          </a:prstGeom>
        </p:spPr>
      </p:pic>
      <p:pic>
        <p:nvPicPr>
          <p:cNvPr id="7" name="Picture 6" descr="A group of men in suits and ties&#10;&#10;Description automatically generated">
            <a:extLst>
              <a:ext uri="{FF2B5EF4-FFF2-40B4-BE49-F238E27FC236}">
                <a16:creationId xmlns:a16="http://schemas.microsoft.com/office/drawing/2014/main" id="{74A87209-F0CF-10FF-C270-E33A8E82EE5A}"/>
              </a:ext>
            </a:extLst>
          </p:cNvPr>
          <p:cNvPicPr>
            <a:picLocks noChangeAspect="1"/>
          </p:cNvPicPr>
          <p:nvPr/>
        </p:nvPicPr>
        <p:blipFill>
          <a:blip r:embed="rId5">
            <a:extLst>
              <a:ext uri="{28A0092B-C50C-407E-A947-70E740481C1C}">
                <a14:useLocalDpi xmlns:a14="http://schemas.microsoft.com/office/drawing/2010/main" val="0"/>
              </a:ext>
            </a:extLst>
          </a:blip>
          <a:srcRect l="13556" r="20568" b="4"/>
          <a:stretch/>
        </p:blipFill>
        <p:spPr>
          <a:xfrm>
            <a:off x="8725707" y="2971759"/>
            <a:ext cx="2829977" cy="3221807"/>
          </a:xfrm>
          <a:prstGeom prst="rect">
            <a:avLst/>
          </a:prstGeom>
        </p:spPr>
      </p:pic>
    </p:spTree>
    <p:extLst>
      <p:ext uri="{BB962C8B-B14F-4D97-AF65-F5344CB8AC3E}">
        <p14:creationId xmlns:p14="http://schemas.microsoft.com/office/powerpoint/2010/main" val="2372430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haking hands&#10;&#10;Description automatically generated">
            <a:extLst>
              <a:ext uri="{FF2B5EF4-FFF2-40B4-BE49-F238E27FC236}">
                <a16:creationId xmlns:a16="http://schemas.microsoft.com/office/drawing/2014/main" id="{6EFC0A43-FE25-BE69-6B65-C56EA470124B}"/>
              </a:ext>
            </a:extLst>
          </p:cNvPr>
          <p:cNvPicPr>
            <a:picLocks noChangeAspect="1"/>
          </p:cNvPicPr>
          <p:nvPr/>
        </p:nvPicPr>
        <p:blipFill>
          <a:blip r:embed="rId2">
            <a:extLst>
              <a:ext uri="{28A0092B-C50C-407E-A947-70E740481C1C}">
                <a14:useLocalDpi xmlns:a14="http://schemas.microsoft.com/office/drawing/2010/main" val="0"/>
              </a:ext>
            </a:extLst>
          </a:blip>
          <a:srcRect l="12818" r="11515" b="-2"/>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Picture 4" descr="A person holding a microphone&#10;&#10;Description automatically generated">
            <a:extLst>
              <a:ext uri="{FF2B5EF4-FFF2-40B4-BE49-F238E27FC236}">
                <a16:creationId xmlns:a16="http://schemas.microsoft.com/office/drawing/2014/main" id="{C7EC1BF2-051E-5E67-24A6-F8B348CBAC4C}"/>
              </a:ext>
            </a:extLst>
          </p:cNvPr>
          <p:cNvPicPr>
            <a:picLocks noChangeAspect="1"/>
          </p:cNvPicPr>
          <p:nvPr/>
        </p:nvPicPr>
        <p:blipFill>
          <a:blip r:embed="rId3">
            <a:extLst>
              <a:ext uri="{28A0092B-C50C-407E-A947-70E740481C1C}">
                <a14:useLocalDpi xmlns:a14="http://schemas.microsoft.com/office/drawing/2010/main" val="0"/>
              </a:ext>
            </a:extLst>
          </a:blip>
          <a:srcRect l="2696" r="25446"/>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9" name="Picture 8">
            <a:extLst>
              <a:ext uri="{FF2B5EF4-FFF2-40B4-BE49-F238E27FC236}">
                <a16:creationId xmlns:a16="http://schemas.microsoft.com/office/drawing/2014/main" id="{D1E69A1B-8053-7263-A5C8-597EF68123EE}"/>
              </a:ext>
            </a:extLst>
          </p:cNvPr>
          <p:cNvPicPr>
            <a:picLocks noChangeAspect="1"/>
          </p:cNvPicPr>
          <p:nvPr/>
        </p:nvPicPr>
        <p:blipFill>
          <a:blip r:embed="rId4">
            <a:extLst>
              <a:ext uri="{28A0092B-C50C-407E-A947-70E740481C1C}">
                <a14:useLocalDpi xmlns:a14="http://schemas.microsoft.com/office/drawing/2010/main" val="0"/>
              </a:ext>
            </a:extLst>
          </a:blip>
          <a:srcRect r="10385" b="4"/>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18" name="Freeform: Shape 17">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DB2ACF-D9B9-3BA3-8A13-A9BF3B95707C}"/>
              </a:ext>
            </a:extLst>
          </p:cNvPr>
          <p:cNvSpPr>
            <a:spLocks noGrp="1"/>
          </p:cNvSpPr>
          <p:nvPr>
            <p:ph type="title"/>
          </p:nvPr>
        </p:nvSpPr>
        <p:spPr>
          <a:xfrm>
            <a:off x="448056" y="685800"/>
            <a:ext cx="4922338" cy="1325563"/>
          </a:xfrm>
        </p:spPr>
        <p:txBody>
          <a:bodyPr>
            <a:normAutofit/>
          </a:bodyPr>
          <a:lstStyle/>
          <a:p>
            <a:r>
              <a:rPr lang="en-US" sz="2400" b="1" dirty="0"/>
              <a:t>Key Activities of the MAS &amp; Members </a:t>
            </a:r>
            <a:br>
              <a:rPr lang="en-US" sz="2100" dirty="0"/>
            </a:br>
            <a:r>
              <a:rPr lang="en-US" sz="1800" dirty="0"/>
              <a:t> 4. Academic Activities of MAS and Collaboration with Regional &amp; International Organizations</a:t>
            </a:r>
            <a:endParaRPr lang="en-US" sz="2100" dirty="0"/>
          </a:p>
        </p:txBody>
      </p:sp>
      <p:sp>
        <p:nvSpPr>
          <p:cNvPr id="22" name="Rectangle 21">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A09E3E5-237C-98B6-7001-A6C996CE4269}"/>
              </a:ext>
            </a:extLst>
          </p:cNvPr>
          <p:cNvSpPr>
            <a:spLocks noGrp="1"/>
          </p:cNvSpPr>
          <p:nvPr>
            <p:ph idx="1"/>
          </p:nvPr>
        </p:nvSpPr>
        <p:spPr>
          <a:xfrm>
            <a:off x="448056" y="2514600"/>
            <a:ext cx="4922338" cy="3666744"/>
          </a:xfrm>
        </p:spPr>
        <p:txBody>
          <a:bodyPr>
            <a:normAutofit/>
          </a:bodyPr>
          <a:lstStyle/>
          <a:p>
            <a:r>
              <a:rPr lang="en-US" sz="1700" kern="100">
                <a:effectLst/>
                <a:latin typeface="Aptos" panose="020B0004020202020204" pitchFamily="34" charset="0"/>
                <a:ea typeface="Aptos" panose="020B0004020202020204" pitchFamily="34" charset="0"/>
                <a:cs typeface="Arial" panose="020B0604020202020204" pitchFamily="34" charset="0"/>
              </a:rPr>
              <a:t>c. Participation in Conferences and Academic Achievements</a:t>
            </a:r>
          </a:p>
          <a:p>
            <a:pPr lvl="1"/>
            <a:r>
              <a:rPr lang="en-US" sz="1700" kern="100">
                <a:effectLst/>
                <a:latin typeface="Aptos" panose="020B0004020202020204" pitchFamily="34" charset="0"/>
                <a:ea typeface="Aptos" panose="020B0004020202020204" pitchFamily="34" charset="0"/>
                <a:cs typeface="Arial" panose="020B0604020202020204" pitchFamily="34" charset="0"/>
              </a:rPr>
              <a:t>MAS members have actively participated in many national and international conferences, where they presented research papers and shared their clinical experiences. Some members have achieved significant academic milestones, earning recognition for their outstanding contributions. Additionally, several senior surgeons have been honored by esteemed universities and foundations with honorary fellowships, reflecting their dedication and excellence in the field of surgery.</a:t>
            </a:r>
          </a:p>
          <a:p>
            <a:pPr lvl="1"/>
            <a:endParaRPr lang="en-US" sz="1700"/>
          </a:p>
        </p:txBody>
      </p:sp>
      <p:pic>
        <p:nvPicPr>
          <p:cNvPr id="11" name="Picture 10" descr="A person standing in front of a screen&#10;&#10;Description automatically generated">
            <a:extLst>
              <a:ext uri="{FF2B5EF4-FFF2-40B4-BE49-F238E27FC236}">
                <a16:creationId xmlns:a16="http://schemas.microsoft.com/office/drawing/2014/main" id="{366F81B2-99AC-7B0C-88DC-3E1AA635D23E}"/>
              </a:ext>
            </a:extLst>
          </p:cNvPr>
          <p:cNvPicPr>
            <a:picLocks noChangeAspect="1"/>
          </p:cNvPicPr>
          <p:nvPr/>
        </p:nvPicPr>
        <p:blipFill>
          <a:blip r:embed="rId5">
            <a:extLst>
              <a:ext uri="{28A0092B-C50C-407E-A947-70E740481C1C}">
                <a14:useLocalDpi xmlns:a14="http://schemas.microsoft.com/office/drawing/2010/main" val="0"/>
              </a:ext>
            </a:extLst>
          </a:blip>
          <a:srcRect t="8057" r="1" b="2229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Tree>
    <p:extLst>
      <p:ext uri="{BB962C8B-B14F-4D97-AF65-F5344CB8AC3E}">
        <p14:creationId xmlns:p14="http://schemas.microsoft.com/office/powerpoint/2010/main" val="536259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49B9E8A9-352D-4DCB-9485-C777000D4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09703A6-51CE-A9A7-1609-1ED072B3770B}"/>
              </a:ext>
            </a:extLst>
          </p:cNvPr>
          <p:cNvSpPr txBox="1">
            <a:spLocks/>
          </p:cNvSpPr>
          <p:nvPr/>
        </p:nvSpPr>
        <p:spPr>
          <a:xfrm>
            <a:off x="612648" y="1078992"/>
            <a:ext cx="6272784" cy="153619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3300" b="1" i="0" u="none" strike="noStrike" cap="none" spc="0" normalizeH="0" baseline="0" noProof="0" dirty="0">
                <a:ln>
                  <a:noFill/>
                </a:ln>
                <a:effectLst/>
                <a:uLnTx/>
                <a:uFillTx/>
              </a:rPr>
              <a:t>Key Activities of the MAS &amp; Members </a:t>
            </a:r>
            <a:br>
              <a:rPr kumimoji="0" lang="en-US" sz="3300" b="0" i="0" u="none" strike="noStrike" cap="none" spc="0" normalizeH="0" baseline="0" noProof="0" dirty="0">
                <a:ln>
                  <a:noFill/>
                </a:ln>
                <a:effectLst/>
                <a:uLnTx/>
                <a:uFillTx/>
              </a:rPr>
            </a:br>
            <a:r>
              <a:rPr kumimoji="0" lang="en-US" sz="3300" b="0" i="0" u="none" strike="noStrike" cap="none" spc="0" normalizeH="0" baseline="0" noProof="0" dirty="0">
                <a:ln>
                  <a:noFill/>
                </a:ln>
                <a:effectLst/>
                <a:uLnTx/>
                <a:uFillTx/>
              </a:rPr>
              <a:t> 5. </a:t>
            </a:r>
            <a:r>
              <a:rPr lang="en-US" sz="3300" dirty="0"/>
              <a:t>Advances in wound care</a:t>
            </a:r>
            <a:endParaRPr kumimoji="0" lang="en-US" sz="3300" b="0" i="0" u="none" strike="noStrike" cap="none" spc="0" normalizeH="0" baseline="0" noProof="0" dirty="0">
              <a:ln>
                <a:noFill/>
              </a:ln>
              <a:effectLst/>
              <a:uLnTx/>
              <a:uFillTx/>
            </a:endParaRPr>
          </a:p>
        </p:txBody>
      </p:sp>
      <p:sp>
        <p:nvSpPr>
          <p:cNvPr id="1050" name="Rectangle 1049">
            <a:extLst>
              <a:ext uri="{FF2B5EF4-FFF2-40B4-BE49-F238E27FC236}">
                <a16:creationId xmlns:a16="http://schemas.microsoft.com/office/drawing/2014/main" id="{C2A9B0E5-C2C1-4B85-99A9-117A659D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2" name="Rectangle 1051">
            <a:extLst>
              <a:ext uri="{FF2B5EF4-FFF2-40B4-BE49-F238E27FC236}">
                <a16:creationId xmlns:a16="http://schemas.microsoft.com/office/drawing/2014/main" id="{3A8AEACA-9535-4BE8-A91B-8BE82BA54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98A464B-D81A-4146-AC94-9B1943852BF0}"/>
              </a:ext>
            </a:extLst>
          </p:cNvPr>
          <p:cNvPicPr>
            <a:picLocks noChangeAspect="1"/>
          </p:cNvPicPr>
          <p:nvPr/>
        </p:nvPicPr>
        <p:blipFill>
          <a:blip r:embed="rId2">
            <a:extLst>
              <a:ext uri="{BEBA8EAE-BF5A-486C-A8C5-ECC9F3942E4B}">
                <a14:imgProps xmlns:a14="http://schemas.microsoft.com/office/drawing/2010/main">
                  <a14:imgLayer r:embed="rId3">
                    <a14:imgEffect>
                      <a14:saturation sat="194000"/>
                    </a14:imgEffect>
                    <a14:imgEffect>
                      <a14:brightnessContrast bright="30000"/>
                    </a14:imgEffect>
                  </a14:imgLayer>
                </a14:imgProps>
              </a:ext>
            </a:extLst>
          </a:blip>
          <a:stretch>
            <a:fillRect/>
          </a:stretch>
        </p:blipFill>
        <p:spPr>
          <a:xfrm>
            <a:off x="7684008" y="685901"/>
            <a:ext cx="4229773" cy="2125460"/>
          </a:xfrm>
          <a:prstGeom prst="rect">
            <a:avLst/>
          </a:prstGeom>
        </p:spPr>
      </p:pic>
      <p:sp>
        <p:nvSpPr>
          <p:cNvPr id="3" name="Content Placeholder 2"/>
          <p:cNvSpPr>
            <a:spLocks noGrp="1"/>
          </p:cNvSpPr>
          <p:nvPr>
            <p:ph idx="1"/>
          </p:nvPr>
        </p:nvSpPr>
        <p:spPr>
          <a:xfrm>
            <a:off x="612648" y="3355848"/>
            <a:ext cx="6272784" cy="2825496"/>
          </a:xfrm>
        </p:spPr>
        <p:txBody>
          <a:bodyPr vert="horz" lIns="91440" tIns="45720" rIns="91440" bIns="45720" rtlCol="0">
            <a:normAutofit/>
          </a:bodyPr>
          <a:lstStyle/>
          <a:p>
            <a:pPr indent="-228600">
              <a:lnSpc>
                <a:spcPct val="90000"/>
              </a:lnSpc>
            </a:pPr>
            <a:r>
              <a:rPr lang="en-US" sz="2200"/>
              <a:t>Began in 2015</a:t>
            </a:r>
          </a:p>
          <a:p>
            <a:pPr indent="-228600">
              <a:lnSpc>
                <a:spcPct val="90000"/>
              </a:lnSpc>
            </a:pPr>
            <a:r>
              <a:rPr lang="en-US" sz="2200"/>
              <a:t>Wound care national conference conducted by MAS, MSWCP and Singapore wound care professional. May 2015</a:t>
            </a:r>
          </a:p>
          <a:p>
            <a:pPr indent="-228600">
              <a:lnSpc>
                <a:spcPct val="90000"/>
              </a:lnSpc>
            </a:pPr>
            <a:r>
              <a:rPr lang="en-US" sz="2200"/>
              <a:t>Established a wound care clinic in IGMH</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6991" t="50731" b="6804"/>
          <a:stretch/>
        </p:blipFill>
        <p:spPr bwMode="auto">
          <a:xfrm>
            <a:off x="8254961" y="3343830"/>
            <a:ext cx="3087866" cy="28346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4076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1" name="Rectangle 105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ectangle 105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105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9714" y="5490971"/>
            <a:ext cx="6962072" cy="1159200"/>
          </a:xfrm>
        </p:spPr>
        <p:txBody>
          <a:bodyPr vert="horz" lIns="91440" tIns="45720" rIns="91440" bIns="45720" rtlCol="0" anchor="ctr">
            <a:normAutofit/>
          </a:bodyPr>
          <a:lstStyle/>
          <a:p>
            <a:pPr algn="l">
              <a:lnSpc>
                <a:spcPct val="90000"/>
              </a:lnSpc>
            </a:pPr>
            <a:r>
              <a:rPr lang="en-US" sz="3700" kern="1200">
                <a:solidFill>
                  <a:srgbClr val="FFFFFF"/>
                </a:solidFill>
                <a:latin typeface="+mj-lt"/>
                <a:ea typeface="+mj-ea"/>
                <a:cs typeface="+mj-cs"/>
              </a:rPr>
              <a:t>The 1</a:t>
            </a:r>
            <a:r>
              <a:rPr lang="en-US" sz="3700" kern="1200" baseline="30000">
                <a:solidFill>
                  <a:srgbClr val="FFFFFF"/>
                </a:solidFill>
                <a:latin typeface="+mj-lt"/>
                <a:ea typeface="+mj-ea"/>
                <a:cs typeface="+mj-cs"/>
              </a:rPr>
              <a:t>st</a:t>
            </a:r>
            <a:r>
              <a:rPr lang="en-US" sz="3700" kern="1200">
                <a:solidFill>
                  <a:srgbClr val="FFFFFF"/>
                </a:solidFill>
                <a:latin typeface="+mj-lt"/>
                <a:ea typeface="+mj-ea"/>
                <a:cs typeface="+mj-cs"/>
              </a:rPr>
              <a:t> wound care conference held in the Maldives</a:t>
            </a:r>
          </a:p>
        </p:txBody>
      </p:sp>
      <p:sp>
        <p:nvSpPr>
          <p:cNvPr id="3" name="Title 1">
            <a:extLst>
              <a:ext uri="{FF2B5EF4-FFF2-40B4-BE49-F238E27FC236}">
                <a16:creationId xmlns:a16="http://schemas.microsoft.com/office/drawing/2014/main" id="{311880A4-9283-A7D5-D5F0-1291C6A5030C}"/>
              </a:ext>
            </a:extLst>
          </p:cNvPr>
          <p:cNvSpPr txBox="1">
            <a:spLocks/>
          </p:cNvSpPr>
          <p:nvPr/>
        </p:nvSpPr>
        <p:spPr>
          <a:xfrm>
            <a:off x="8456522" y="5633765"/>
            <a:ext cx="3408555" cy="873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spcBef>
                <a:spcPts val="1000"/>
              </a:spcBef>
              <a:spcAft>
                <a:spcPts val="600"/>
              </a:spcAft>
              <a:buClrTx/>
              <a:buSzTx/>
              <a:tabLst/>
              <a:defRPr/>
            </a:pPr>
            <a:r>
              <a:rPr kumimoji="0" lang="en-US" sz="1900" b="1" i="0" u="none" strike="noStrike" kern="1200" cap="none" spc="0" normalizeH="0" baseline="0" noProof="0" dirty="0">
                <a:ln>
                  <a:noFill/>
                </a:ln>
                <a:solidFill>
                  <a:srgbClr val="FFFFFF"/>
                </a:solidFill>
                <a:effectLst/>
                <a:uLnTx/>
                <a:uFillTx/>
                <a:latin typeface="+mn-lt"/>
                <a:ea typeface="+mn-ea"/>
                <a:cs typeface="+mn-cs"/>
              </a:rPr>
              <a:t>Key Activities of the MAS &amp; Members </a:t>
            </a:r>
            <a:br>
              <a:rPr kumimoji="0" lang="en-US" sz="1900" b="0" i="0" u="none" strike="noStrike" kern="1200" cap="none" spc="0" normalizeH="0" baseline="0" noProof="0" dirty="0">
                <a:ln>
                  <a:noFill/>
                </a:ln>
                <a:solidFill>
                  <a:srgbClr val="FFFFFF"/>
                </a:solidFill>
                <a:effectLst/>
                <a:uLnTx/>
                <a:uFillTx/>
                <a:latin typeface="+mn-lt"/>
                <a:ea typeface="+mn-ea"/>
                <a:cs typeface="+mn-cs"/>
              </a:rPr>
            </a:br>
            <a:r>
              <a:rPr kumimoji="0" lang="en-US" sz="1900" b="0" i="0" u="none" strike="noStrike" kern="1200" cap="none" spc="0" normalizeH="0" baseline="0" noProof="0" dirty="0">
                <a:ln>
                  <a:noFill/>
                </a:ln>
                <a:solidFill>
                  <a:srgbClr val="FFFFFF"/>
                </a:solidFill>
                <a:effectLst/>
                <a:uLnTx/>
                <a:uFillTx/>
                <a:latin typeface="+mn-lt"/>
                <a:ea typeface="+mn-ea"/>
                <a:cs typeface="+mn-cs"/>
              </a:rPr>
              <a:t> 5. </a:t>
            </a:r>
            <a:r>
              <a:rPr lang="en-US" sz="1900" kern="1200" dirty="0">
                <a:solidFill>
                  <a:srgbClr val="FFFFFF"/>
                </a:solidFill>
                <a:latin typeface="+mn-lt"/>
                <a:ea typeface="+mn-ea"/>
                <a:cs typeface="+mn-cs"/>
              </a:rPr>
              <a:t>Advances in wound care</a:t>
            </a:r>
            <a:endParaRPr kumimoji="0" lang="en-US" sz="1900" b="0" i="0" u="none" strike="noStrike" kern="1200" cap="none" spc="0" normalizeH="0" baseline="0" noProof="0" dirty="0">
              <a:ln>
                <a:noFill/>
              </a:ln>
              <a:solidFill>
                <a:srgbClr val="FFFFFF"/>
              </a:solidFill>
              <a:effectLst/>
              <a:uLnTx/>
              <a:uFillTx/>
              <a:latin typeface="+mn-lt"/>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8069" y="207829"/>
            <a:ext cx="10156531" cy="470211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806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0" name="Rectangle 15369">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9918" y="2523086"/>
            <a:ext cx="5959212" cy="434083"/>
          </a:xfrm>
        </p:spPr>
        <p:txBody>
          <a:bodyPr anchor="b">
            <a:noAutofit/>
          </a:bodyPr>
          <a:lstStyle/>
          <a:p>
            <a:pPr>
              <a:lnSpc>
                <a:spcPct val="90000"/>
              </a:lnSpc>
            </a:pPr>
            <a:r>
              <a:rPr lang="en-US" sz="2800" dirty="0"/>
              <a:t>Outcomes of AWC in the Maldives </a:t>
            </a:r>
          </a:p>
        </p:txBody>
      </p:sp>
      <p:sp>
        <p:nvSpPr>
          <p:cNvPr id="1537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747" y="1316552"/>
            <a:ext cx="171515" cy="171514"/>
          </a:xfrm>
          <a:custGeom>
            <a:avLst/>
            <a:gdLst>
              <a:gd name="connsiteX0" fmla="*/ 159874 w 171515"/>
              <a:gd name="connsiteY0" fmla="*/ 74116 h 171514"/>
              <a:gd name="connsiteX1" fmla="*/ 97399 w 171515"/>
              <a:gd name="connsiteY1" fmla="*/ 74116 h 171514"/>
              <a:gd name="connsiteX2" fmla="*/ 97399 w 171515"/>
              <a:gd name="connsiteY2" fmla="*/ 11641 h 171514"/>
              <a:gd name="connsiteX3" fmla="*/ 85758 w 171515"/>
              <a:gd name="connsiteY3" fmla="*/ 0 h 171514"/>
              <a:gd name="connsiteX4" fmla="*/ 74116 w 171515"/>
              <a:gd name="connsiteY4" fmla="*/ 11641 h 171514"/>
              <a:gd name="connsiteX5" fmla="*/ 74116 w 171515"/>
              <a:gd name="connsiteY5" fmla="*/ 74116 h 171514"/>
              <a:gd name="connsiteX6" fmla="*/ 11641 w 171515"/>
              <a:gd name="connsiteY6" fmla="*/ 74116 h 171514"/>
              <a:gd name="connsiteX7" fmla="*/ 0 w 171515"/>
              <a:gd name="connsiteY7" fmla="*/ 85757 h 171514"/>
              <a:gd name="connsiteX8" fmla="*/ 11641 w 171515"/>
              <a:gd name="connsiteY8" fmla="*/ 97398 h 171514"/>
              <a:gd name="connsiteX9" fmla="*/ 74116 w 171515"/>
              <a:gd name="connsiteY9" fmla="*/ 97398 h 171514"/>
              <a:gd name="connsiteX10" fmla="*/ 74116 w 171515"/>
              <a:gd name="connsiteY10" fmla="*/ 159873 h 171514"/>
              <a:gd name="connsiteX11" fmla="*/ 85758 w 171515"/>
              <a:gd name="connsiteY11" fmla="*/ 171514 h 171514"/>
              <a:gd name="connsiteX12" fmla="*/ 97399 w 171515"/>
              <a:gd name="connsiteY12" fmla="*/ 159873 h 171514"/>
              <a:gd name="connsiteX13" fmla="*/ 97399 w 171515"/>
              <a:gd name="connsiteY13" fmla="*/ 97398 h 171514"/>
              <a:gd name="connsiteX14" fmla="*/ 159874 w 171515"/>
              <a:gd name="connsiteY14" fmla="*/ 97398 h 171514"/>
              <a:gd name="connsiteX15" fmla="*/ 171515 w 171515"/>
              <a:gd name="connsiteY15" fmla="*/ 85757 h 171514"/>
              <a:gd name="connsiteX16" fmla="*/ 159874 w 171515"/>
              <a:gd name="connsiteY16" fmla="*/ 74116 h 17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4">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7"/>
                </a:cubicBezTo>
                <a:cubicBezTo>
                  <a:pt x="0" y="92186"/>
                  <a:pt x="5212" y="97398"/>
                  <a:pt x="11641" y="97398"/>
                </a:cubicBezTo>
                <a:lnTo>
                  <a:pt x="74116" y="97398"/>
                </a:lnTo>
                <a:lnTo>
                  <a:pt x="74116" y="159873"/>
                </a:lnTo>
                <a:cubicBezTo>
                  <a:pt x="74116" y="166302"/>
                  <a:pt x="79328" y="171514"/>
                  <a:pt x="85758" y="171514"/>
                </a:cubicBezTo>
                <a:cubicBezTo>
                  <a:pt x="92187" y="171514"/>
                  <a:pt x="97399" y="166302"/>
                  <a:pt x="97399" y="159873"/>
                </a:cubicBezTo>
                <a:lnTo>
                  <a:pt x="97399" y="97398"/>
                </a:lnTo>
                <a:lnTo>
                  <a:pt x="159874" y="97398"/>
                </a:lnTo>
                <a:cubicBezTo>
                  <a:pt x="166303" y="97398"/>
                  <a:pt x="171515" y="92186"/>
                  <a:pt x="171515" y="85757"/>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37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8071" y="2105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5376" name="Straight Connector 1537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
          </p:nvPr>
        </p:nvSpPr>
        <p:spPr>
          <a:xfrm>
            <a:off x="1188068" y="3175552"/>
            <a:ext cx="5221869" cy="3481280"/>
          </a:xfrm>
        </p:spPr>
        <p:txBody>
          <a:bodyPr anchor="t">
            <a:normAutofit/>
          </a:bodyPr>
          <a:lstStyle/>
          <a:p>
            <a:pPr>
              <a:lnSpc>
                <a:spcPct val="90000"/>
              </a:lnSpc>
            </a:pPr>
            <a:r>
              <a:rPr lang="en-US" sz="1600" dirty="0">
                <a:solidFill>
                  <a:schemeClr val="tx1">
                    <a:alpha val="80000"/>
                  </a:schemeClr>
                </a:solidFill>
              </a:rPr>
              <a:t>Established AWC services in IGMH</a:t>
            </a:r>
          </a:p>
          <a:p>
            <a:pPr>
              <a:lnSpc>
                <a:spcPct val="90000"/>
              </a:lnSpc>
            </a:pPr>
            <a:r>
              <a:rPr lang="en-US" sz="1600" dirty="0">
                <a:solidFill>
                  <a:schemeClr val="tx1">
                    <a:alpha val="80000"/>
                  </a:schemeClr>
                </a:solidFill>
              </a:rPr>
              <a:t>WC/ IGMH- weekly twice</a:t>
            </a:r>
          </a:p>
          <a:p>
            <a:pPr>
              <a:lnSpc>
                <a:spcPct val="90000"/>
              </a:lnSpc>
            </a:pPr>
            <a:r>
              <a:rPr lang="en-US" sz="1600" dirty="0">
                <a:solidFill>
                  <a:schemeClr val="tx1">
                    <a:alpha val="80000"/>
                  </a:schemeClr>
                </a:solidFill>
              </a:rPr>
              <a:t>New dressing products</a:t>
            </a:r>
          </a:p>
          <a:p>
            <a:pPr>
              <a:lnSpc>
                <a:spcPct val="90000"/>
              </a:lnSpc>
            </a:pPr>
            <a:r>
              <a:rPr lang="en-US" sz="1600" dirty="0">
                <a:solidFill>
                  <a:schemeClr val="tx1">
                    <a:alpha val="80000"/>
                  </a:schemeClr>
                </a:solidFill>
              </a:rPr>
              <a:t>Decreased frequencies of dressing change.</a:t>
            </a:r>
          </a:p>
          <a:p>
            <a:pPr>
              <a:lnSpc>
                <a:spcPct val="90000"/>
              </a:lnSpc>
            </a:pPr>
            <a:r>
              <a:rPr lang="en-US" sz="1600" dirty="0">
                <a:solidFill>
                  <a:schemeClr val="tx1">
                    <a:alpha val="80000"/>
                  </a:schemeClr>
                </a:solidFill>
              </a:rPr>
              <a:t>Speed of wound healing increased.</a:t>
            </a:r>
          </a:p>
          <a:p>
            <a:pPr>
              <a:lnSpc>
                <a:spcPct val="90000"/>
              </a:lnSpc>
            </a:pPr>
            <a:r>
              <a:rPr lang="en-US" sz="1600" dirty="0">
                <a:solidFill>
                  <a:schemeClr val="tx1">
                    <a:alpha val="80000"/>
                  </a:schemeClr>
                </a:solidFill>
              </a:rPr>
              <a:t>Gained trust and patients satisfaction</a:t>
            </a:r>
          </a:p>
          <a:p>
            <a:pPr>
              <a:lnSpc>
                <a:spcPct val="90000"/>
              </a:lnSpc>
            </a:pPr>
            <a:r>
              <a:rPr lang="en-US" sz="1600" dirty="0">
                <a:solidFill>
                  <a:schemeClr val="tx1">
                    <a:alpha val="80000"/>
                  </a:schemeClr>
                </a:solidFill>
              </a:rPr>
              <a:t>Trained staff in GHKL Malaysia</a:t>
            </a:r>
          </a:p>
          <a:p>
            <a:pPr>
              <a:lnSpc>
                <a:spcPct val="90000"/>
              </a:lnSpc>
            </a:pPr>
            <a:r>
              <a:rPr lang="en-US" sz="1600" dirty="0">
                <a:solidFill>
                  <a:schemeClr val="tx1">
                    <a:alpha val="80000"/>
                  </a:schemeClr>
                </a:solidFill>
              </a:rPr>
              <a:t>Conducted 4 conferences in 4 regions </a:t>
            </a:r>
          </a:p>
          <a:p>
            <a:pPr>
              <a:lnSpc>
                <a:spcPct val="90000"/>
              </a:lnSpc>
            </a:pPr>
            <a:r>
              <a:rPr lang="en-US" sz="1600" dirty="0">
                <a:solidFill>
                  <a:schemeClr val="tx1">
                    <a:alpha val="80000"/>
                  </a:schemeClr>
                </a:solidFill>
              </a:rPr>
              <a:t>Published “wound care manual”</a:t>
            </a:r>
          </a:p>
          <a:p>
            <a:pPr>
              <a:lnSpc>
                <a:spcPct val="90000"/>
              </a:lnSpc>
            </a:pPr>
            <a:r>
              <a:rPr lang="en-US" sz="1600" dirty="0">
                <a:solidFill>
                  <a:schemeClr val="tx1">
                    <a:alpha val="80000"/>
                  </a:schemeClr>
                </a:solidFill>
              </a:rPr>
              <a:t>Participated and presented in International conferences</a:t>
            </a:r>
          </a:p>
          <a:p>
            <a:pPr>
              <a:lnSpc>
                <a:spcPct val="90000"/>
              </a:lnSpc>
            </a:pPr>
            <a:r>
              <a:rPr lang="en-US" sz="1600" dirty="0">
                <a:solidFill>
                  <a:schemeClr val="tx1">
                    <a:alpha val="80000"/>
                  </a:schemeClr>
                </a:solidFill>
              </a:rPr>
              <a:t>Became member of AWCA and Commonwealth </a:t>
            </a:r>
            <a:r>
              <a:rPr lang="en-US" sz="1400" dirty="0">
                <a:solidFill>
                  <a:schemeClr val="tx1">
                    <a:alpha val="80000"/>
                  </a:schemeClr>
                </a:solidFill>
              </a:rPr>
              <a:t>WCRA</a:t>
            </a:r>
          </a:p>
          <a:p>
            <a:pPr>
              <a:lnSpc>
                <a:spcPct val="90000"/>
              </a:lnSpc>
            </a:pPr>
            <a:endParaRPr lang="en-US" sz="1400" dirty="0">
              <a:solidFill>
                <a:schemeClr val="tx1">
                  <a:alpha val="80000"/>
                </a:schemeClr>
              </a:solidFill>
            </a:endParaRPr>
          </a:p>
        </p:txBody>
      </p:sp>
      <p:pic>
        <p:nvPicPr>
          <p:cNvPr id="4" name="Picture 3">
            <a:extLst>
              <a:ext uri="{FF2B5EF4-FFF2-40B4-BE49-F238E27FC236}">
                <a16:creationId xmlns:a16="http://schemas.microsoft.com/office/drawing/2014/main" id="{08AD5208-F598-3079-3533-D8BC88C1FFC7}"/>
              </a:ext>
            </a:extLst>
          </p:cNvPr>
          <p:cNvPicPr>
            <a:picLocks noChangeAspect="1"/>
          </p:cNvPicPr>
          <p:nvPr/>
        </p:nvPicPr>
        <p:blipFill>
          <a:blip r:embed="rId2"/>
          <a:srcRect t="2860" b="1935"/>
          <a:stretch/>
        </p:blipFill>
        <p:spPr>
          <a:xfrm>
            <a:off x="9138888" y="711376"/>
            <a:ext cx="3053110" cy="4167318"/>
          </a:xfrm>
          <a:custGeom>
            <a:avLst/>
            <a:gdLst/>
            <a:ahLst/>
            <a:cxnLst/>
            <a:rect l="l" t="t" r="r" b="b"/>
            <a:pathLst>
              <a:path w="3053110" h="4167318">
                <a:moveTo>
                  <a:pt x="2083659" y="0"/>
                </a:moveTo>
                <a:cubicBezTo>
                  <a:pt x="2371352" y="0"/>
                  <a:pt x="2645428" y="58305"/>
                  <a:pt x="2894714" y="163744"/>
                </a:cubicBezTo>
                <a:lnTo>
                  <a:pt x="3053110" y="240048"/>
                </a:lnTo>
                <a:lnTo>
                  <a:pt x="3053110" y="3927271"/>
                </a:lnTo>
                <a:lnTo>
                  <a:pt x="2894714" y="4003574"/>
                </a:lnTo>
                <a:cubicBezTo>
                  <a:pt x="2645428" y="4109013"/>
                  <a:pt x="2371352" y="4167318"/>
                  <a:pt x="2083659" y="4167318"/>
                </a:cubicBezTo>
                <a:cubicBezTo>
                  <a:pt x="932885" y="4167318"/>
                  <a:pt x="0" y="3234433"/>
                  <a:pt x="0" y="2083659"/>
                </a:cubicBezTo>
                <a:cubicBezTo>
                  <a:pt x="0" y="932885"/>
                  <a:pt x="932885" y="0"/>
                  <a:pt x="2083659" y="0"/>
                </a:cubicBezTo>
                <a:close/>
              </a:path>
            </a:pathLst>
          </a:custGeom>
        </p:spPr>
      </p:pic>
      <p:pic>
        <p:nvPicPr>
          <p:cNvPr id="15365" name="Picture 5"/>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51000"/>
                    </a14:imgEffect>
                  </a14:imgLayer>
                </a14:imgProps>
              </a:ext>
              <a:ext uri="{28A0092B-C50C-407E-A947-70E740481C1C}">
                <a14:useLocalDpi xmlns:a14="http://schemas.microsoft.com/office/drawing/2010/main" val="0"/>
              </a:ext>
            </a:extLst>
          </a:blip>
          <a:srcRect l="7208" r="1935" b="1"/>
          <a:stretch/>
        </p:blipFill>
        <p:spPr bwMode="auto">
          <a:xfrm>
            <a:off x="7210713" y="3"/>
            <a:ext cx="2381544" cy="1572707"/>
          </a:xfrm>
          <a:custGeom>
            <a:avLst/>
            <a:gdLst/>
            <a:ahLst/>
            <a:cxnLst/>
            <a:rect l="l" t="t" r="r" b="b"/>
            <a:pathLst>
              <a:path w="2381544" h="1572707">
                <a:moveTo>
                  <a:pt x="63723" y="0"/>
                </a:moveTo>
                <a:lnTo>
                  <a:pt x="2317821" y="0"/>
                </a:lnTo>
                <a:lnTo>
                  <a:pt x="2328009" y="27836"/>
                </a:lnTo>
                <a:cubicBezTo>
                  <a:pt x="2362801" y="139696"/>
                  <a:pt x="2381544" y="258627"/>
                  <a:pt x="2381544" y="381935"/>
                </a:cubicBezTo>
                <a:cubicBezTo>
                  <a:pt x="2381544" y="1039581"/>
                  <a:pt x="1848418" y="1572707"/>
                  <a:pt x="1190772" y="1572707"/>
                </a:cubicBezTo>
                <a:cubicBezTo>
                  <a:pt x="533127" y="1572707"/>
                  <a:pt x="0" y="1039581"/>
                  <a:pt x="0" y="381935"/>
                </a:cubicBezTo>
                <a:cubicBezTo>
                  <a:pt x="0" y="258627"/>
                  <a:pt x="18743" y="139696"/>
                  <a:pt x="53535" y="27836"/>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4000"/>
                    </a14:imgEffect>
                  </a14:imgLayer>
                </a14:imgProps>
              </a:ext>
              <a:ext uri="{28A0092B-C50C-407E-A947-70E740481C1C}">
                <a14:useLocalDpi xmlns:a14="http://schemas.microsoft.com/office/drawing/2010/main" val="0"/>
              </a:ext>
            </a:extLst>
          </a:blip>
          <a:srcRect l="8695" r="18554" b="-1"/>
          <a:stretch/>
        </p:blipFill>
        <p:spPr bwMode="auto">
          <a:xfrm>
            <a:off x="5769260" y="1192458"/>
            <a:ext cx="2486917" cy="2486917"/>
          </a:xfrm>
          <a:custGeom>
            <a:avLst/>
            <a:gdLst/>
            <a:ahLst/>
            <a:cxnLst/>
            <a:rect l="l" t="t" r="r" b="b"/>
            <a:pathLst>
              <a:path w="2927682" h="2927682">
                <a:moveTo>
                  <a:pt x="1463841" y="0"/>
                </a:moveTo>
                <a:cubicBezTo>
                  <a:pt x="2272298" y="0"/>
                  <a:pt x="2927682" y="655384"/>
                  <a:pt x="2927682" y="1463841"/>
                </a:cubicBezTo>
                <a:cubicBezTo>
                  <a:pt x="2927682" y="2272298"/>
                  <a:pt x="2272298" y="2927682"/>
                  <a:pt x="1463841" y="2927682"/>
                </a:cubicBezTo>
                <a:cubicBezTo>
                  <a:pt x="655384" y="2927682"/>
                  <a:pt x="0" y="2272298"/>
                  <a:pt x="0" y="1463841"/>
                </a:cubicBezTo>
                <a:cubicBezTo>
                  <a:pt x="0" y="655384"/>
                  <a:pt x="655384" y="0"/>
                  <a:pt x="1463841"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16000"/>
                    </a14:imgEffect>
                  </a14:imgLayer>
                </a14:imgProps>
              </a:ext>
              <a:ext uri="{28A0092B-C50C-407E-A947-70E740481C1C}">
                <a14:useLocalDpi xmlns:a14="http://schemas.microsoft.com/office/drawing/2010/main" val="0"/>
              </a:ext>
            </a:extLst>
          </a:blip>
          <a:srcRect l="7412" r="4477" b="4"/>
          <a:stretch/>
        </p:blipFill>
        <p:spPr bwMode="auto">
          <a:xfrm>
            <a:off x="6711424" y="4275042"/>
            <a:ext cx="3419243" cy="2582956"/>
          </a:xfrm>
          <a:custGeom>
            <a:avLst/>
            <a:gdLst/>
            <a:ahLst/>
            <a:cxnLst/>
            <a:rect l="l" t="t" r="r" b="b"/>
            <a:pathLst>
              <a:path w="3419243" h="2582956">
                <a:moveTo>
                  <a:pt x="1709622" y="0"/>
                </a:moveTo>
                <a:cubicBezTo>
                  <a:pt x="2653819" y="0"/>
                  <a:pt x="3419243" y="765424"/>
                  <a:pt x="3419243" y="1709622"/>
                </a:cubicBezTo>
                <a:cubicBezTo>
                  <a:pt x="3419243" y="2004683"/>
                  <a:pt x="3344495" y="2282287"/>
                  <a:pt x="3212901" y="2524529"/>
                </a:cubicBezTo>
                <a:lnTo>
                  <a:pt x="3177405" y="2582956"/>
                </a:lnTo>
                <a:lnTo>
                  <a:pt x="241838" y="2582956"/>
                </a:lnTo>
                <a:lnTo>
                  <a:pt x="206343" y="2524529"/>
                </a:lnTo>
                <a:cubicBezTo>
                  <a:pt x="74749" y="2282287"/>
                  <a:pt x="0" y="2004683"/>
                  <a:pt x="0" y="1709622"/>
                </a:cubicBezTo>
                <a:cubicBezTo>
                  <a:pt x="0" y="765424"/>
                  <a:pt x="765424" y="0"/>
                  <a:pt x="1709622"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8C243F53-DF74-D23D-7212-295F2FC17BB5}"/>
              </a:ext>
            </a:extLst>
          </p:cNvPr>
          <p:cNvSpPr txBox="1">
            <a:spLocks/>
          </p:cNvSpPr>
          <p:nvPr/>
        </p:nvSpPr>
        <p:spPr>
          <a:xfrm>
            <a:off x="8456522" y="5633765"/>
            <a:ext cx="3408555" cy="873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spcBef>
                <a:spcPts val="1000"/>
              </a:spcBef>
              <a:spcAft>
                <a:spcPts val="600"/>
              </a:spcAft>
              <a:buClrTx/>
              <a:buSzTx/>
              <a:tabLst/>
              <a:defRPr/>
            </a:pPr>
            <a:r>
              <a:rPr kumimoji="0" lang="en-US" sz="1900" b="1" i="0" u="none" strike="noStrike" kern="1200" cap="none" spc="0" normalizeH="0" baseline="0" noProof="0" dirty="0">
                <a:ln>
                  <a:noFill/>
                </a:ln>
                <a:solidFill>
                  <a:srgbClr val="FFFFFF"/>
                </a:solidFill>
                <a:effectLst/>
                <a:uLnTx/>
                <a:uFillTx/>
                <a:latin typeface="+mn-lt"/>
                <a:ea typeface="+mn-ea"/>
                <a:cs typeface="+mn-cs"/>
              </a:rPr>
              <a:t>Key Activities of the MAS &amp; Members </a:t>
            </a:r>
            <a:br>
              <a:rPr kumimoji="0" lang="en-US" sz="1900" b="0" i="0" u="none" strike="noStrike" kern="1200" cap="none" spc="0" normalizeH="0" baseline="0" noProof="0" dirty="0">
                <a:ln>
                  <a:noFill/>
                </a:ln>
                <a:solidFill>
                  <a:srgbClr val="FFFFFF"/>
                </a:solidFill>
                <a:effectLst/>
                <a:uLnTx/>
                <a:uFillTx/>
                <a:latin typeface="+mn-lt"/>
                <a:ea typeface="+mn-ea"/>
                <a:cs typeface="+mn-cs"/>
              </a:rPr>
            </a:br>
            <a:r>
              <a:rPr kumimoji="0" lang="en-US" sz="1900" b="0" i="0" u="none" strike="noStrike" kern="1200" cap="none" spc="0" normalizeH="0" baseline="0" noProof="0" dirty="0">
                <a:ln>
                  <a:noFill/>
                </a:ln>
                <a:solidFill>
                  <a:srgbClr val="FFFFFF"/>
                </a:solidFill>
                <a:effectLst/>
                <a:uLnTx/>
                <a:uFillTx/>
                <a:latin typeface="+mn-lt"/>
                <a:ea typeface="+mn-ea"/>
                <a:cs typeface="+mn-cs"/>
              </a:rPr>
              <a:t> 5. </a:t>
            </a:r>
            <a:r>
              <a:rPr lang="en-US" sz="1900" kern="1200" dirty="0">
                <a:solidFill>
                  <a:srgbClr val="FFFFFF"/>
                </a:solidFill>
                <a:latin typeface="+mn-lt"/>
                <a:ea typeface="+mn-ea"/>
                <a:cs typeface="+mn-cs"/>
              </a:rPr>
              <a:t>Advances in wound care</a:t>
            </a:r>
            <a:endParaRPr kumimoji="0" lang="en-US" sz="1900" b="0" i="0" u="none" strike="noStrike" kern="1200" cap="none" spc="0" normalizeH="0" baseline="0" noProof="0" dirty="0">
              <a:ln>
                <a:noFill/>
              </a:ln>
              <a:solidFill>
                <a:srgbClr val="FFFFFF"/>
              </a:solidFill>
              <a:effectLst/>
              <a:uLnTx/>
              <a:uFillTx/>
              <a:latin typeface="+mn-lt"/>
              <a:ea typeface="+mn-ea"/>
              <a:cs typeface="+mn-cs"/>
            </a:endParaRPr>
          </a:p>
        </p:txBody>
      </p:sp>
      <p:sp>
        <p:nvSpPr>
          <p:cNvPr id="6" name="Title 1">
            <a:extLst>
              <a:ext uri="{FF2B5EF4-FFF2-40B4-BE49-F238E27FC236}">
                <a16:creationId xmlns:a16="http://schemas.microsoft.com/office/drawing/2014/main" id="{EFF5CA0D-6272-12A8-901F-4376D9481E22}"/>
              </a:ext>
            </a:extLst>
          </p:cNvPr>
          <p:cNvSpPr txBox="1">
            <a:spLocks/>
          </p:cNvSpPr>
          <p:nvPr/>
        </p:nvSpPr>
        <p:spPr>
          <a:xfrm>
            <a:off x="8608922" y="5786165"/>
            <a:ext cx="3408555" cy="873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spcBef>
                <a:spcPts val="1000"/>
              </a:spcBef>
              <a:spcAft>
                <a:spcPts val="600"/>
              </a:spcAft>
              <a:buClrTx/>
              <a:buSzTx/>
              <a:tabLst/>
              <a:defRPr/>
            </a:pPr>
            <a:r>
              <a:rPr kumimoji="0" lang="en-US" sz="1900" b="1" i="0" u="none" strike="noStrike" kern="1200" cap="none" spc="0" normalizeH="0" baseline="0" noProof="0" dirty="0">
                <a:ln>
                  <a:noFill/>
                </a:ln>
                <a:solidFill>
                  <a:srgbClr val="FFFFFF"/>
                </a:solidFill>
                <a:effectLst/>
                <a:uLnTx/>
                <a:uFillTx/>
                <a:latin typeface="+mn-lt"/>
                <a:ea typeface="+mn-ea"/>
                <a:cs typeface="+mn-cs"/>
              </a:rPr>
              <a:t>Key Activities of the MAS &amp; Members </a:t>
            </a:r>
            <a:br>
              <a:rPr kumimoji="0" lang="en-US" sz="1900" b="0" i="0" u="none" strike="noStrike" kern="1200" cap="none" spc="0" normalizeH="0" baseline="0" noProof="0" dirty="0">
                <a:ln>
                  <a:noFill/>
                </a:ln>
                <a:solidFill>
                  <a:srgbClr val="FFFFFF"/>
                </a:solidFill>
                <a:effectLst/>
                <a:uLnTx/>
                <a:uFillTx/>
                <a:latin typeface="+mn-lt"/>
                <a:ea typeface="+mn-ea"/>
                <a:cs typeface="+mn-cs"/>
              </a:rPr>
            </a:br>
            <a:r>
              <a:rPr kumimoji="0" lang="en-US" sz="1900" b="0" i="0" u="none" strike="noStrike" kern="1200" cap="none" spc="0" normalizeH="0" baseline="0" noProof="0" dirty="0">
                <a:ln>
                  <a:noFill/>
                </a:ln>
                <a:solidFill>
                  <a:srgbClr val="FFFFFF"/>
                </a:solidFill>
                <a:effectLst/>
                <a:uLnTx/>
                <a:uFillTx/>
                <a:latin typeface="+mn-lt"/>
                <a:ea typeface="+mn-ea"/>
                <a:cs typeface="+mn-cs"/>
              </a:rPr>
              <a:t> 5. </a:t>
            </a:r>
            <a:r>
              <a:rPr lang="en-US" sz="1900" kern="1200" dirty="0">
                <a:solidFill>
                  <a:srgbClr val="FFFFFF"/>
                </a:solidFill>
                <a:latin typeface="+mn-lt"/>
                <a:ea typeface="+mn-ea"/>
                <a:cs typeface="+mn-cs"/>
              </a:rPr>
              <a:t>Advances in wound care</a:t>
            </a:r>
            <a:endParaRPr kumimoji="0" lang="en-US" sz="19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Title 1">
            <a:extLst>
              <a:ext uri="{FF2B5EF4-FFF2-40B4-BE49-F238E27FC236}">
                <a16:creationId xmlns:a16="http://schemas.microsoft.com/office/drawing/2014/main" id="{FFB73E84-C8B2-1008-DB56-7D8A94CBC29C}"/>
              </a:ext>
            </a:extLst>
          </p:cNvPr>
          <p:cNvSpPr txBox="1">
            <a:spLocks/>
          </p:cNvSpPr>
          <p:nvPr/>
        </p:nvSpPr>
        <p:spPr>
          <a:xfrm>
            <a:off x="8761322" y="5938565"/>
            <a:ext cx="3408555" cy="873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spcBef>
                <a:spcPts val="1000"/>
              </a:spcBef>
              <a:spcAft>
                <a:spcPts val="600"/>
              </a:spcAft>
              <a:buClrTx/>
              <a:buSzTx/>
              <a:tabLst/>
              <a:defRPr/>
            </a:pPr>
            <a:r>
              <a:rPr kumimoji="0" lang="en-US" sz="1900" b="1" i="0" u="none" strike="noStrike" kern="1200" cap="none" spc="0" normalizeH="0" baseline="0" noProof="0" dirty="0">
                <a:ln>
                  <a:noFill/>
                </a:ln>
                <a:solidFill>
                  <a:srgbClr val="FFFFFF"/>
                </a:solidFill>
                <a:effectLst/>
                <a:uLnTx/>
                <a:uFillTx/>
                <a:latin typeface="+mn-lt"/>
                <a:ea typeface="+mn-ea"/>
                <a:cs typeface="+mn-cs"/>
              </a:rPr>
              <a:t>Key Activities of the MAS &amp; Members </a:t>
            </a:r>
            <a:br>
              <a:rPr kumimoji="0" lang="en-US" sz="1900" b="0" i="0" u="none" strike="noStrike" kern="1200" cap="none" spc="0" normalizeH="0" baseline="0" noProof="0" dirty="0">
                <a:ln>
                  <a:noFill/>
                </a:ln>
                <a:solidFill>
                  <a:srgbClr val="FFFFFF"/>
                </a:solidFill>
                <a:effectLst/>
                <a:uLnTx/>
                <a:uFillTx/>
                <a:latin typeface="+mn-lt"/>
                <a:ea typeface="+mn-ea"/>
                <a:cs typeface="+mn-cs"/>
              </a:rPr>
            </a:br>
            <a:r>
              <a:rPr kumimoji="0" lang="en-US" sz="1900" b="0" i="0" u="none" strike="noStrike" kern="1200" cap="none" spc="0" normalizeH="0" baseline="0" noProof="0" dirty="0">
                <a:ln>
                  <a:noFill/>
                </a:ln>
                <a:solidFill>
                  <a:srgbClr val="FFFFFF"/>
                </a:solidFill>
                <a:effectLst/>
                <a:uLnTx/>
                <a:uFillTx/>
                <a:latin typeface="+mn-lt"/>
                <a:ea typeface="+mn-ea"/>
                <a:cs typeface="+mn-cs"/>
              </a:rPr>
              <a:t> 5. </a:t>
            </a:r>
            <a:r>
              <a:rPr lang="en-US" sz="1900" kern="1200" dirty="0">
                <a:solidFill>
                  <a:srgbClr val="FFFFFF"/>
                </a:solidFill>
                <a:latin typeface="+mn-lt"/>
                <a:ea typeface="+mn-ea"/>
                <a:cs typeface="+mn-cs"/>
              </a:rPr>
              <a:t>Advances in wound care</a:t>
            </a:r>
            <a:endParaRPr kumimoji="0" lang="en-US" sz="1900" b="0" i="0" u="none" strike="noStrike" kern="1200" cap="none" spc="0" normalizeH="0" baseline="0" noProof="0" dirty="0">
              <a:ln>
                <a:noFill/>
              </a:ln>
              <a:solidFill>
                <a:srgbClr val="FFFFFF"/>
              </a:solidFill>
              <a:effectLst/>
              <a:uLnTx/>
              <a:uFillTx/>
              <a:latin typeface="+mn-lt"/>
              <a:ea typeface="+mn-ea"/>
              <a:cs typeface="+mn-cs"/>
            </a:endParaRPr>
          </a:p>
        </p:txBody>
      </p:sp>
      <p:sp>
        <p:nvSpPr>
          <p:cNvPr id="10" name="TextBox 9">
            <a:extLst>
              <a:ext uri="{FF2B5EF4-FFF2-40B4-BE49-F238E27FC236}">
                <a16:creationId xmlns:a16="http://schemas.microsoft.com/office/drawing/2014/main" id="{95FE3C07-9A8E-4D2F-A158-8853F27A0E60}"/>
              </a:ext>
            </a:extLst>
          </p:cNvPr>
          <p:cNvSpPr txBox="1"/>
          <p:nvPr/>
        </p:nvSpPr>
        <p:spPr>
          <a:xfrm>
            <a:off x="349844" y="671065"/>
            <a:ext cx="5585816" cy="769441"/>
          </a:xfrm>
          <a:prstGeom prst="rect">
            <a:avLst/>
          </a:prstGeom>
          <a:noFill/>
        </p:spPr>
        <p:txBody>
          <a:bodyPr wrap="square">
            <a:spAutoFit/>
          </a:bodyPr>
          <a:lstStyle/>
          <a:p>
            <a:r>
              <a:rPr lang="en-US" sz="2400" b="1" dirty="0"/>
              <a:t>Key Activities of the MAS &amp; Members </a:t>
            </a:r>
            <a:br>
              <a:rPr lang="en-US" dirty="0"/>
            </a:br>
            <a:r>
              <a:rPr lang="en-US" sz="2000" b="1" dirty="0"/>
              <a:t> 5. Advances in wound care</a:t>
            </a:r>
            <a:endParaRPr lang="en-US" b="1" dirty="0"/>
          </a:p>
        </p:txBody>
      </p:sp>
    </p:spTree>
    <p:extLst>
      <p:ext uri="{BB962C8B-B14F-4D97-AF65-F5344CB8AC3E}">
        <p14:creationId xmlns:p14="http://schemas.microsoft.com/office/powerpoint/2010/main" val="2413677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33E5684F-9524-414B-ADBE-BAE7E0D73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485863" y="1853707"/>
            <a:ext cx="2811010" cy="318266"/>
          </a:xfrm>
        </p:spPr>
        <p:txBody>
          <a:bodyPr vert="horz" lIns="91440" tIns="45720" rIns="91440" bIns="45720" rtlCol="0" anchor="ctr">
            <a:normAutofit fontScale="90000"/>
          </a:bodyPr>
          <a:lstStyle/>
          <a:p>
            <a:pPr algn="l">
              <a:lnSpc>
                <a:spcPct val="90000"/>
              </a:lnSpc>
            </a:pPr>
            <a:r>
              <a:rPr lang="en-US" sz="4000" kern="1200" dirty="0">
                <a:solidFill>
                  <a:schemeClr val="tx1"/>
                </a:solidFill>
                <a:latin typeface="+mj-lt"/>
                <a:ea typeface="+mj-ea"/>
                <a:cs typeface="+mj-cs"/>
              </a:rPr>
              <a:t>Trainings </a:t>
            </a:r>
          </a:p>
        </p:txBody>
      </p:sp>
      <p:sp>
        <p:nvSpPr>
          <p:cNvPr id="4" name="Content Placeholder 3"/>
          <p:cNvSpPr>
            <a:spLocks noGrp="1"/>
          </p:cNvSpPr>
          <p:nvPr>
            <p:ph sz="half" idx="2"/>
          </p:nvPr>
        </p:nvSpPr>
        <p:spPr>
          <a:xfrm>
            <a:off x="838200" y="2415254"/>
            <a:ext cx="3999971" cy="3707050"/>
          </a:xfrm>
        </p:spPr>
        <p:txBody>
          <a:bodyPr vert="horz" lIns="91440" tIns="45720" rIns="91440" bIns="45720" rtlCol="0">
            <a:normAutofit/>
          </a:bodyPr>
          <a:lstStyle/>
          <a:p>
            <a:pPr marL="0" indent="-228600">
              <a:lnSpc>
                <a:spcPct val="90000"/>
              </a:lnSpc>
            </a:pPr>
            <a:r>
              <a:rPr lang="en-US" sz="1700"/>
              <a:t>Conducted 4 training workshops in different regions.</a:t>
            </a:r>
          </a:p>
          <a:p>
            <a:pPr indent="-228600">
              <a:lnSpc>
                <a:spcPct val="90000"/>
              </a:lnSpc>
            </a:pPr>
            <a:endParaRPr lang="en-US" sz="1700"/>
          </a:p>
          <a:p>
            <a:pPr indent="-228600">
              <a:lnSpc>
                <a:spcPct val="90000"/>
              </a:lnSpc>
            </a:pPr>
            <a:r>
              <a:rPr lang="en-US" sz="1700"/>
              <a:t>2015- Male region</a:t>
            </a:r>
          </a:p>
          <a:p>
            <a:pPr indent="-228600">
              <a:lnSpc>
                <a:spcPct val="90000"/>
              </a:lnSpc>
            </a:pPr>
            <a:r>
              <a:rPr lang="en-US" sz="1700"/>
              <a:t>2016- North (Kulhudhuffushi)</a:t>
            </a:r>
          </a:p>
          <a:p>
            <a:pPr indent="-228600">
              <a:lnSpc>
                <a:spcPct val="90000"/>
              </a:lnSpc>
            </a:pPr>
            <a:r>
              <a:rPr lang="en-US" sz="1700"/>
              <a:t>2017- South (Addu)</a:t>
            </a:r>
          </a:p>
          <a:p>
            <a:pPr indent="-228600">
              <a:lnSpc>
                <a:spcPct val="90000"/>
              </a:lnSpc>
            </a:pPr>
            <a:r>
              <a:rPr lang="en-US" sz="1700"/>
              <a:t>2018- Laamu</a:t>
            </a:r>
          </a:p>
          <a:p>
            <a:pPr indent="-228600">
              <a:lnSpc>
                <a:spcPct val="90000"/>
              </a:lnSpc>
            </a:pPr>
            <a:r>
              <a:rPr lang="en-US" sz="1700"/>
              <a:t>2021- Online conference</a:t>
            </a:r>
          </a:p>
          <a:p>
            <a:pPr indent="-228600">
              <a:lnSpc>
                <a:spcPct val="90000"/>
              </a:lnSpc>
            </a:pPr>
            <a:r>
              <a:rPr lang="en-US" sz="1700"/>
              <a:t>2022 – workshop in KRH</a:t>
            </a:r>
          </a:p>
          <a:p>
            <a:pPr indent="-228600">
              <a:lnSpc>
                <a:spcPct val="90000"/>
              </a:lnSpc>
            </a:pPr>
            <a:r>
              <a:rPr lang="en-US" sz="1700"/>
              <a:t>2023 – workshop KRH, ASMH,URH,GRH</a:t>
            </a:r>
          </a:p>
          <a:p>
            <a:pPr indent="-228600">
              <a:lnSpc>
                <a:spcPct val="90000"/>
              </a:lnSpc>
            </a:pPr>
            <a:r>
              <a:rPr lang="en-US" sz="1700"/>
              <a:t>2024- KRH,ASMH, AEH</a:t>
            </a:r>
          </a:p>
          <a:p>
            <a:pPr indent="-228600">
              <a:lnSpc>
                <a:spcPct val="90000"/>
              </a:lnSpc>
            </a:pPr>
            <a:endParaRPr lang="en-US" sz="170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119" y="178502"/>
            <a:ext cx="1307592" cy="2615184"/>
          </a:xfrm>
          <a:prstGeom prst="rect">
            <a:avLst/>
          </a:prstGeom>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7684217" y="178502"/>
            <a:ext cx="1797939" cy="261518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6000" contrast="10000"/>
                    </a14:imgEffect>
                  </a14:imgLayer>
                </a14:imgProps>
              </a:ext>
              <a:ext uri="{28A0092B-C50C-407E-A947-70E740481C1C}">
                <a14:useLocalDpi xmlns:a14="http://schemas.microsoft.com/office/drawing/2010/main" val="0"/>
              </a:ext>
            </a:extLst>
          </a:blip>
          <a:stretch>
            <a:fillRect/>
          </a:stretch>
        </p:blipFill>
        <p:spPr>
          <a:xfrm>
            <a:off x="9894916" y="178502"/>
            <a:ext cx="2052918" cy="2615184"/>
          </a:xfrm>
          <a:prstGeom prst="rect">
            <a:avLst/>
          </a:prstGeom>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93245" y="3269775"/>
            <a:ext cx="2120766" cy="19785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2000"/>
                    </a14:imgEffect>
                  </a14:imgLayer>
                </a14:imgProps>
              </a:ext>
              <a:ext uri="{28A0092B-C50C-407E-A947-70E740481C1C}">
                <a14:useLocalDpi xmlns:a14="http://schemas.microsoft.com/office/drawing/2010/main" val="0"/>
              </a:ext>
            </a:extLst>
          </a:blip>
          <a:stretch>
            <a:fillRect/>
          </a:stretch>
        </p:blipFill>
        <p:spPr>
          <a:xfrm>
            <a:off x="9581246" y="4870218"/>
            <a:ext cx="2120766" cy="1166420"/>
          </a:xfrm>
          <a:prstGeom prst="rect">
            <a:avLst/>
          </a:prstGeom>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774149" y="3429000"/>
            <a:ext cx="3157809" cy="10457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23237C89-4F7F-1B1A-A46A-BD8071F5AFBA}"/>
              </a:ext>
            </a:extLst>
          </p:cNvPr>
          <p:cNvSpPr txBox="1"/>
          <p:nvPr/>
        </p:nvSpPr>
        <p:spPr>
          <a:xfrm>
            <a:off x="357580" y="243030"/>
            <a:ext cx="5044221" cy="769441"/>
          </a:xfrm>
          <a:prstGeom prst="rect">
            <a:avLst/>
          </a:prstGeom>
          <a:noFill/>
        </p:spPr>
        <p:txBody>
          <a:bodyPr wrap="square">
            <a:spAutoFit/>
          </a:bodyPr>
          <a:lstStyle/>
          <a:p>
            <a:r>
              <a:rPr lang="en-US" sz="2400" b="1" dirty="0"/>
              <a:t>Key Activities of the MAS &amp; Members </a:t>
            </a:r>
            <a:br>
              <a:rPr lang="en-US" dirty="0"/>
            </a:br>
            <a:r>
              <a:rPr lang="en-US" sz="2000" b="1" dirty="0"/>
              <a:t> 5. Advances in wound care</a:t>
            </a:r>
            <a:endParaRPr lang="en-US" b="1" dirty="0"/>
          </a:p>
        </p:txBody>
      </p:sp>
    </p:spTree>
    <p:extLst>
      <p:ext uri="{BB962C8B-B14F-4D97-AF65-F5344CB8AC3E}">
        <p14:creationId xmlns:p14="http://schemas.microsoft.com/office/powerpoint/2010/main" val="3856253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462C3FA-EE10-4283-83A9-F407C925C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BC2C190-8E3A-57E5-684C-9A60857108F7}"/>
              </a:ext>
            </a:extLst>
          </p:cNvPr>
          <p:cNvSpPr>
            <a:spLocks noGrp="1"/>
          </p:cNvSpPr>
          <p:nvPr>
            <p:ph type="title"/>
          </p:nvPr>
        </p:nvSpPr>
        <p:spPr>
          <a:xfrm>
            <a:off x="640080" y="4471416"/>
            <a:ext cx="10908792" cy="1069848"/>
          </a:xfrm>
        </p:spPr>
        <p:txBody>
          <a:bodyPr vert="horz" lIns="91440" tIns="45720" rIns="91440" bIns="45720" rtlCol="0" anchor="ctr">
            <a:normAutofit/>
          </a:bodyPr>
          <a:lstStyle/>
          <a:p>
            <a:pPr>
              <a:lnSpc>
                <a:spcPct val="90000"/>
              </a:lnSpc>
            </a:pPr>
            <a:br>
              <a:rPr lang="en-US" sz="2200"/>
            </a:br>
            <a:r>
              <a:rPr lang="en-US" sz="2200"/>
              <a:t>MAS is affiliated to all international conferences conducted in MSWCP and D-foot Int.</a:t>
            </a:r>
            <a:br>
              <a:rPr lang="en-US" sz="2200"/>
            </a:br>
            <a:endParaRPr lang="en-US" sz="2200"/>
          </a:p>
        </p:txBody>
      </p:sp>
      <p:pic>
        <p:nvPicPr>
          <p:cNvPr id="6" name="Picture 5" descr="A poster with text and images&#10;&#10;Description automatically generated">
            <a:extLst>
              <a:ext uri="{FF2B5EF4-FFF2-40B4-BE49-F238E27FC236}">
                <a16:creationId xmlns:a16="http://schemas.microsoft.com/office/drawing/2014/main" id="{8CE14D23-0A10-7A74-CEC3-A737E18E7E9D}"/>
              </a:ext>
            </a:extLst>
          </p:cNvPr>
          <p:cNvPicPr>
            <a:picLocks noChangeAspect="1"/>
          </p:cNvPicPr>
          <p:nvPr/>
        </p:nvPicPr>
        <p:blipFill>
          <a:blip r:embed="rId2"/>
          <a:srcRect l="3926" t="944" r="4634" b="1954"/>
          <a:stretch/>
        </p:blipFill>
        <p:spPr>
          <a:xfrm>
            <a:off x="198134" y="213602"/>
            <a:ext cx="2832070" cy="3957149"/>
          </a:xfrm>
          <a:prstGeom prst="rect">
            <a:avLst/>
          </a:prstGeom>
        </p:spPr>
      </p:pic>
      <p:pic>
        <p:nvPicPr>
          <p:cNvPr id="8" name="Picture 7" descr="A white robot with blue text&#10;&#10;Description automatically generated">
            <a:extLst>
              <a:ext uri="{FF2B5EF4-FFF2-40B4-BE49-F238E27FC236}">
                <a16:creationId xmlns:a16="http://schemas.microsoft.com/office/drawing/2014/main" id="{7E4EB598-80CC-96DD-1425-D808BA7A59AC}"/>
              </a:ext>
            </a:extLst>
          </p:cNvPr>
          <p:cNvPicPr>
            <a:picLocks noChangeAspect="1"/>
          </p:cNvPicPr>
          <p:nvPr/>
        </p:nvPicPr>
        <p:blipFill>
          <a:blip r:embed="rId3"/>
          <a:stretch>
            <a:fillRect/>
          </a:stretch>
        </p:blipFill>
        <p:spPr>
          <a:xfrm>
            <a:off x="3178939" y="190715"/>
            <a:ext cx="2832069" cy="4002924"/>
          </a:xfrm>
          <a:prstGeom prst="rect">
            <a:avLst/>
          </a:prstGeom>
        </p:spPr>
      </p:pic>
      <p:pic>
        <p:nvPicPr>
          <p:cNvPr id="5" name="Picture 4" descr="A poster of a person standing in front of a large clock&#10;&#10;Description automatically generated">
            <a:extLst>
              <a:ext uri="{FF2B5EF4-FFF2-40B4-BE49-F238E27FC236}">
                <a16:creationId xmlns:a16="http://schemas.microsoft.com/office/drawing/2014/main" id="{CC3056F3-18ED-66A9-5406-A7DEC9109A99}"/>
              </a:ext>
            </a:extLst>
          </p:cNvPr>
          <p:cNvPicPr>
            <a:picLocks noChangeAspect="1"/>
          </p:cNvPicPr>
          <p:nvPr/>
        </p:nvPicPr>
        <p:blipFill>
          <a:blip r:embed="rId4"/>
          <a:stretch>
            <a:fillRect/>
          </a:stretch>
        </p:blipFill>
        <p:spPr>
          <a:xfrm>
            <a:off x="6180993" y="245738"/>
            <a:ext cx="2832069" cy="3892878"/>
          </a:xfrm>
          <a:prstGeom prst="rect">
            <a:avLst/>
          </a:prstGeom>
        </p:spPr>
      </p:pic>
      <p:pic>
        <p:nvPicPr>
          <p:cNvPr id="7" name="Picture 6" descr="A poster with a cartoon character and text&#10;&#10;Description automatically generated">
            <a:extLst>
              <a:ext uri="{FF2B5EF4-FFF2-40B4-BE49-F238E27FC236}">
                <a16:creationId xmlns:a16="http://schemas.microsoft.com/office/drawing/2014/main" id="{148B3B02-DEE6-DDA1-9ED8-95D7BC7FD978}"/>
              </a:ext>
            </a:extLst>
          </p:cNvPr>
          <p:cNvPicPr>
            <a:picLocks noChangeAspect="1"/>
          </p:cNvPicPr>
          <p:nvPr/>
        </p:nvPicPr>
        <p:blipFill>
          <a:blip r:embed="rId5"/>
          <a:srcRect l="12814" t="4004" r="13195" b="27139"/>
          <a:stretch/>
        </p:blipFill>
        <p:spPr>
          <a:xfrm>
            <a:off x="9161797" y="329589"/>
            <a:ext cx="2832069" cy="3725174"/>
          </a:xfrm>
          <a:prstGeom prst="rect">
            <a:avLst/>
          </a:prstGeom>
        </p:spPr>
      </p:pic>
      <p:sp>
        <p:nvSpPr>
          <p:cNvPr id="15" name="sketch line">
            <a:extLst>
              <a:ext uri="{FF2B5EF4-FFF2-40B4-BE49-F238E27FC236}">
                <a16:creationId xmlns:a16="http://schemas.microsoft.com/office/drawing/2014/main" id="{419C4429-E272-408D-979C-9E5F7C0D3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75131"/>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6067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01EB7-27D5-FAEF-8766-D852B7DF9AC6}"/>
              </a:ext>
            </a:extLst>
          </p:cNvPr>
          <p:cNvSpPr>
            <a:spLocks noGrp="1"/>
          </p:cNvSpPr>
          <p:nvPr>
            <p:ph type="title"/>
          </p:nvPr>
        </p:nvSpPr>
        <p:spPr>
          <a:xfrm>
            <a:off x="707618" y="533533"/>
            <a:ext cx="6268770" cy="1063710"/>
          </a:xfrm>
        </p:spPr>
        <p:txBody>
          <a:bodyPr anchor="b">
            <a:normAutofit/>
          </a:bodyPr>
          <a:lstStyle/>
          <a:p>
            <a:pPr algn="l">
              <a:lnSpc>
                <a:spcPct val="90000"/>
              </a:lnSpc>
            </a:pPr>
            <a:r>
              <a:rPr lang="en-US" sz="2900" b="1" dirty="0"/>
              <a:t>Key Activities of the MAS &amp; Members </a:t>
            </a:r>
            <a:br>
              <a:rPr lang="en-US" sz="2900" dirty="0"/>
            </a:br>
            <a:r>
              <a:rPr lang="en-US" sz="2400" b="1"/>
              <a:t>6. Members with Remarkable Achievements</a:t>
            </a:r>
            <a:endParaRPr lang="en-US" sz="2900"/>
          </a:p>
        </p:txBody>
      </p:sp>
      <p:sp>
        <p:nvSpPr>
          <p:cNvPr id="14"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3E83A4F5-B16E-33CF-DD38-67BEDD4F63C6}"/>
              </a:ext>
            </a:extLst>
          </p:cNvPr>
          <p:cNvSpPr>
            <a:spLocks noGrp="1"/>
          </p:cNvSpPr>
          <p:nvPr>
            <p:ph idx="1"/>
          </p:nvPr>
        </p:nvSpPr>
        <p:spPr>
          <a:xfrm>
            <a:off x="202209" y="1808922"/>
            <a:ext cx="7279589" cy="4899991"/>
          </a:xfrm>
        </p:spPr>
        <p:txBody>
          <a:bodyPr>
            <a:normAutofit fontScale="92500" lnSpcReduction="10000"/>
          </a:bodyPr>
          <a:lstStyle/>
          <a:p>
            <a:r>
              <a:rPr lang="en-US" sz="1400" b="1">
                <a:solidFill>
                  <a:srgbClr val="0E0E0E"/>
                </a:solidFill>
                <a:effectLst/>
                <a:latin typeface=".AppleSystemUIFont"/>
              </a:rPr>
              <a:t>Father of Modern Surgery in the Maldives</a:t>
            </a: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Key Contributions:</a:t>
            </a:r>
            <a:endParaRPr lang="en-US" sz="1400">
              <a:solidFill>
                <a:srgbClr val="0E0E0E"/>
              </a:solidFill>
              <a:effectLst/>
              <a:latin typeface=".AppleSystemUIFont"/>
            </a:endParaRPr>
          </a:p>
          <a:p>
            <a:pPr>
              <a:spcBef>
                <a:spcPts val="900"/>
              </a:spcBef>
            </a:pPr>
            <a:r>
              <a:rPr lang="en-US" sz="1400" b="1">
                <a:solidFill>
                  <a:srgbClr val="0E0E0E"/>
                </a:solidFill>
                <a:effectLst/>
                <a:latin typeface=".AppleSystemUIFont"/>
              </a:rPr>
              <a:t>First Surgeon to Start Surgical Services</a:t>
            </a:r>
            <a:r>
              <a:rPr lang="en-US" sz="1400">
                <a:solidFill>
                  <a:srgbClr val="0E0E0E"/>
                </a:solidFill>
                <a:effectLst/>
                <a:latin typeface=".AppleSystemUIFont"/>
              </a:rPr>
              <a:t> in the Maldives and considered the </a:t>
            </a:r>
            <a:r>
              <a:rPr lang="en-US" sz="1400" b="1">
                <a:solidFill>
                  <a:srgbClr val="0E0E0E"/>
                </a:solidFill>
                <a:effectLst/>
                <a:latin typeface=".AppleSystemUIFont"/>
              </a:rPr>
              <a:t>father of modern surgery</a:t>
            </a:r>
            <a:r>
              <a:rPr lang="en-US" sz="1400">
                <a:solidFill>
                  <a:srgbClr val="0E0E0E"/>
                </a:solidFill>
                <a:effectLst/>
                <a:latin typeface=".AppleSystemUIFont"/>
              </a:rPr>
              <a:t> in the country.</a:t>
            </a:r>
          </a:p>
          <a:p>
            <a:pPr>
              <a:spcBef>
                <a:spcPts val="900"/>
              </a:spcBef>
            </a:pPr>
            <a:r>
              <a:rPr lang="en-US" sz="1400">
                <a:solidFill>
                  <a:srgbClr val="0E0E0E"/>
                </a:solidFill>
                <a:effectLst/>
                <a:latin typeface=".AppleSystemUIFont"/>
              </a:rPr>
              <a:t>Played a </a:t>
            </a:r>
            <a:r>
              <a:rPr lang="en-US" sz="1400" b="1">
                <a:solidFill>
                  <a:srgbClr val="0E0E0E"/>
                </a:solidFill>
                <a:effectLst/>
                <a:latin typeface=".AppleSystemUIFont"/>
              </a:rPr>
              <a:t>key role in the establishment</a:t>
            </a:r>
            <a:r>
              <a:rPr lang="en-US" sz="1400">
                <a:solidFill>
                  <a:srgbClr val="0E0E0E"/>
                </a:solidFill>
                <a:effectLst/>
                <a:latin typeface=".AppleSystemUIFont"/>
              </a:rPr>
              <a:t> of surgical care in the Maldives, starting from his time in the </a:t>
            </a:r>
            <a:r>
              <a:rPr lang="en-US" sz="1400" b="1">
                <a:solidFill>
                  <a:srgbClr val="0E0E0E"/>
                </a:solidFill>
                <a:effectLst/>
                <a:latin typeface=".AppleSystemUIFont"/>
              </a:rPr>
              <a:t>Central Hospital</a:t>
            </a:r>
            <a:r>
              <a:rPr lang="en-US" sz="1400">
                <a:solidFill>
                  <a:srgbClr val="0E0E0E"/>
                </a:solidFill>
                <a:effectLst/>
                <a:latin typeface=".AppleSystemUIFont"/>
              </a:rPr>
              <a:t>, where he also served as the </a:t>
            </a:r>
            <a:r>
              <a:rPr lang="en-US" sz="1400" b="1">
                <a:solidFill>
                  <a:srgbClr val="0E0E0E"/>
                </a:solidFill>
                <a:effectLst/>
                <a:latin typeface=".AppleSystemUIFont"/>
              </a:rPr>
              <a:t>chief administrator</a:t>
            </a:r>
            <a:r>
              <a:rPr lang="en-US" sz="1400">
                <a:solidFill>
                  <a:srgbClr val="0E0E0E"/>
                </a:solidFill>
                <a:effectLst/>
                <a:latin typeface=".AppleSystemUIFont"/>
              </a:rPr>
              <a:t>.</a:t>
            </a:r>
          </a:p>
          <a:p>
            <a:pPr>
              <a:spcBef>
                <a:spcPts val="900"/>
              </a:spcBef>
            </a:pPr>
            <a:r>
              <a:rPr lang="en-US" sz="1400" b="1">
                <a:solidFill>
                  <a:srgbClr val="0E0E0E"/>
                </a:solidFill>
                <a:effectLst/>
                <a:latin typeface=".AppleSystemUIFont"/>
              </a:rPr>
              <a:t>Mentor to all Maldivian surgeons</a:t>
            </a:r>
            <a:r>
              <a:rPr lang="en-US" sz="1400">
                <a:solidFill>
                  <a:srgbClr val="0E0E0E"/>
                </a:solidFill>
                <a:effectLst/>
                <a:latin typeface=".AppleSystemUIFont"/>
              </a:rPr>
              <a:t>, including current </a:t>
            </a:r>
            <a:r>
              <a:rPr lang="en-US" sz="1400" b="1">
                <a:solidFill>
                  <a:srgbClr val="0E0E0E"/>
                </a:solidFill>
                <a:effectLst/>
                <a:latin typeface=".AppleSystemUIFont"/>
              </a:rPr>
              <a:t>surgical sub-specialists</a:t>
            </a:r>
            <a:r>
              <a:rPr lang="en-US" sz="1400">
                <a:solidFill>
                  <a:srgbClr val="0E0E0E"/>
                </a:solidFill>
                <a:effectLst/>
                <a:latin typeface=".AppleSystemUIFont"/>
              </a:rPr>
              <a:t>, providing invaluable guidance and training to the next generations of surgeons.</a:t>
            </a:r>
          </a:p>
          <a:p>
            <a:pPr>
              <a:spcBef>
                <a:spcPts val="900"/>
              </a:spcBef>
            </a:pPr>
            <a:r>
              <a:rPr lang="en-US" sz="1400" b="1">
                <a:solidFill>
                  <a:srgbClr val="0E0E0E"/>
                </a:solidFill>
                <a:effectLst/>
                <a:latin typeface=".AppleSystemUIFont"/>
              </a:rPr>
              <a:t>Pioneered advanced surgical techniques</a:t>
            </a:r>
            <a:r>
              <a:rPr lang="en-US" sz="1400">
                <a:solidFill>
                  <a:srgbClr val="0E0E0E"/>
                </a:solidFill>
                <a:effectLst/>
                <a:latin typeface=".AppleSystemUIFont"/>
              </a:rPr>
              <a:t> in the Maldives, introducing </a:t>
            </a:r>
            <a:r>
              <a:rPr lang="en-US" sz="1400" b="1">
                <a:solidFill>
                  <a:srgbClr val="0E0E0E"/>
                </a:solidFill>
                <a:effectLst/>
                <a:latin typeface=".AppleSystemUIFont"/>
              </a:rPr>
              <a:t>laparoscopic surgery</a:t>
            </a:r>
            <a:r>
              <a:rPr lang="en-US" sz="1400">
                <a:solidFill>
                  <a:srgbClr val="0E0E0E"/>
                </a:solidFill>
                <a:effectLst/>
                <a:latin typeface=".AppleSystemUIFont"/>
              </a:rPr>
              <a:t> to the country, starting with minimal equipment and limited staff training.</a:t>
            </a:r>
          </a:p>
          <a:p>
            <a:pPr>
              <a:spcBef>
                <a:spcPts val="900"/>
              </a:spcBef>
            </a:pPr>
            <a:r>
              <a:rPr lang="en-US" sz="1400" b="1">
                <a:solidFill>
                  <a:srgbClr val="0E0E0E"/>
                </a:solidFill>
                <a:effectLst/>
                <a:latin typeface=".AppleSystemUIFont"/>
              </a:rPr>
              <a:t>Established endoscopic services</a:t>
            </a:r>
            <a:r>
              <a:rPr lang="en-US" sz="1400">
                <a:solidFill>
                  <a:srgbClr val="0E0E0E"/>
                </a:solidFill>
                <a:effectLst/>
                <a:latin typeface=".AppleSystemUIFont"/>
              </a:rPr>
              <a:t>, including </a:t>
            </a:r>
            <a:r>
              <a:rPr lang="en-US" sz="1400" b="1">
                <a:solidFill>
                  <a:srgbClr val="0E0E0E"/>
                </a:solidFill>
                <a:effectLst/>
                <a:latin typeface=".AppleSystemUIFont"/>
              </a:rPr>
              <a:t>gastroscopy</a:t>
            </a:r>
            <a:r>
              <a:rPr lang="en-US" sz="1400">
                <a:solidFill>
                  <a:srgbClr val="0E0E0E"/>
                </a:solidFill>
                <a:effectLst/>
                <a:latin typeface=".AppleSystemUIFont"/>
              </a:rPr>
              <a:t>, </a:t>
            </a:r>
            <a:r>
              <a:rPr lang="en-US" sz="1400" b="1">
                <a:solidFill>
                  <a:srgbClr val="0E0E0E"/>
                </a:solidFill>
                <a:effectLst/>
                <a:latin typeface=".AppleSystemUIFont"/>
              </a:rPr>
              <a:t>colonoscopy</a:t>
            </a:r>
            <a:r>
              <a:rPr lang="en-US" sz="1400">
                <a:solidFill>
                  <a:srgbClr val="0E0E0E"/>
                </a:solidFill>
                <a:effectLst/>
                <a:latin typeface=".AppleSystemUIFont"/>
              </a:rPr>
              <a:t>, and endoscopic interventions like </a:t>
            </a:r>
            <a:r>
              <a:rPr lang="en-US" sz="1400" b="1">
                <a:solidFill>
                  <a:srgbClr val="0E0E0E"/>
                </a:solidFill>
                <a:effectLst/>
                <a:latin typeface=".AppleSystemUIFont"/>
              </a:rPr>
              <a:t>polypectomies</a:t>
            </a:r>
            <a:r>
              <a:rPr lang="en-US" sz="1400">
                <a:solidFill>
                  <a:srgbClr val="0E0E0E"/>
                </a:solidFill>
                <a:effectLst/>
                <a:latin typeface=".AppleSystemUIFont"/>
              </a:rPr>
              <a:t> and </a:t>
            </a:r>
            <a:r>
              <a:rPr lang="en-US" sz="1400" b="1">
                <a:solidFill>
                  <a:srgbClr val="0E0E0E"/>
                </a:solidFill>
                <a:effectLst/>
                <a:latin typeface=".AppleSystemUIFont"/>
              </a:rPr>
              <a:t>biopsies</a:t>
            </a:r>
            <a:r>
              <a:rPr lang="en-US" sz="1400">
                <a:solidFill>
                  <a:srgbClr val="0E0E0E"/>
                </a:solidFill>
                <a:effectLst/>
                <a:latin typeface=".AppleSystemUIFont"/>
              </a:rPr>
              <a:t>.</a:t>
            </a:r>
          </a:p>
          <a:p>
            <a:pPr>
              <a:spcBef>
                <a:spcPts val="900"/>
              </a:spcBef>
            </a:pPr>
            <a:r>
              <a:rPr lang="en-US" sz="1400" b="1">
                <a:solidFill>
                  <a:srgbClr val="0E0E0E"/>
                </a:solidFill>
                <a:effectLst/>
                <a:latin typeface=".AppleSystemUIFont"/>
              </a:rPr>
              <a:t>Leader and fatherly figure</a:t>
            </a:r>
            <a:r>
              <a:rPr lang="en-US" sz="1400">
                <a:solidFill>
                  <a:srgbClr val="0E0E0E"/>
                </a:solidFill>
                <a:effectLst/>
                <a:latin typeface=".AppleSystemUIFont"/>
              </a:rPr>
              <a:t> of the surgical team until his retirement in 2009, respected and revered by colleagues and trainees alike for his dedication to the surgical field and his vision for modernizing surgical practices in the Maldives.</a:t>
            </a: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Impact:</a:t>
            </a:r>
            <a:endParaRPr lang="en-US" sz="1400">
              <a:solidFill>
                <a:srgbClr val="0E0E0E"/>
              </a:solidFill>
              <a:effectLst/>
              <a:latin typeface=".AppleSystemUIFont"/>
            </a:endParaRPr>
          </a:p>
          <a:p>
            <a:r>
              <a:rPr lang="en-US" sz="1400">
                <a:solidFill>
                  <a:srgbClr val="0E0E0E"/>
                </a:solidFill>
                <a:effectLst/>
                <a:latin typeface=".AppleSystemUIFont"/>
              </a:rPr>
              <a:t>Dr. Firdous’ contributions to the development of surgery in the Maldives are unparalleled. He laid the foundation for modern surgical care and introduced critical advancements that continue to shape the field today. His legacy lives on through the surgeons he mentored and the services he helped establish.</a:t>
            </a:r>
          </a:p>
          <a:p>
            <a:pPr marL="0" indent="0">
              <a:buNone/>
            </a:pPr>
            <a:endParaRPr lang="en-US" sz="2200"/>
          </a:p>
        </p:txBody>
      </p:sp>
      <p:pic>
        <p:nvPicPr>
          <p:cNvPr id="5" name="Content Placeholder 4" descr="A person in a purple shirt&#10;&#10;Description automatically generated">
            <a:extLst>
              <a:ext uri="{FF2B5EF4-FFF2-40B4-BE49-F238E27FC236}">
                <a16:creationId xmlns:a16="http://schemas.microsoft.com/office/drawing/2014/main" id="{3CBD586F-F974-6EB0-B667-2AC6B50D2AE6}"/>
              </a:ext>
            </a:extLst>
          </p:cNvPr>
          <p:cNvPicPr>
            <a:picLocks noChangeAspect="1"/>
          </p:cNvPicPr>
          <p:nvPr/>
        </p:nvPicPr>
        <p:blipFill>
          <a:blip r:embed="rId2">
            <a:extLst>
              <a:ext uri="{28A0092B-C50C-407E-A947-70E740481C1C}">
                <a14:useLocalDpi xmlns:a14="http://schemas.microsoft.com/office/drawing/2010/main" val="0"/>
              </a:ext>
            </a:extLst>
          </a:blip>
          <a:srcRect l="6140" r="9043"/>
          <a:stretch/>
        </p:blipFill>
        <p:spPr>
          <a:xfrm>
            <a:off x="7684007" y="10"/>
            <a:ext cx="4152714" cy="6052426"/>
          </a:xfrm>
          <a:prstGeom prst="rect">
            <a:avLst/>
          </a:prstGeom>
        </p:spPr>
      </p:pic>
      <p:sp>
        <p:nvSpPr>
          <p:cNvPr id="6" name="TextBox 5">
            <a:extLst>
              <a:ext uri="{FF2B5EF4-FFF2-40B4-BE49-F238E27FC236}">
                <a16:creationId xmlns:a16="http://schemas.microsoft.com/office/drawing/2014/main" id="{E1D5F548-960E-C087-729F-FC852AA76FBB}"/>
              </a:ext>
            </a:extLst>
          </p:cNvPr>
          <p:cNvSpPr txBox="1"/>
          <p:nvPr/>
        </p:nvSpPr>
        <p:spPr>
          <a:xfrm>
            <a:off x="7837077" y="6213460"/>
            <a:ext cx="4152714" cy="369332"/>
          </a:xfrm>
          <a:prstGeom prst="rect">
            <a:avLst/>
          </a:prstGeom>
          <a:noFill/>
        </p:spPr>
        <p:txBody>
          <a:bodyPr wrap="square" rtlCol="0">
            <a:spAutoFit/>
          </a:bodyPr>
          <a:lstStyle/>
          <a:p>
            <a:pPr algn="ctr"/>
            <a:r>
              <a:rPr lang="en-US" dirty="0"/>
              <a:t>DR. MOHAMED FIRDOUS </a:t>
            </a:r>
          </a:p>
        </p:txBody>
      </p:sp>
    </p:spTree>
    <p:extLst>
      <p:ext uri="{BB962C8B-B14F-4D97-AF65-F5344CB8AC3E}">
        <p14:creationId xmlns:p14="http://schemas.microsoft.com/office/powerpoint/2010/main" val="157411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6D6455-F095-4982-BF42-176E173FC54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5CA398-8E67-F1B4-81FD-9CB7D6243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0EB29-B2DB-ED52-FD48-1DB0D3C5B7C3}"/>
              </a:ext>
            </a:extLst>
          </p:cNvPr>
          <p:cNvSpPr>
            <a:spLocks noGrp="1"/>
          </p:cNvSpPr>
          <p:nvPr>
            <p:ph type="title"/>
          </p:nvPr>
        </p:nvSpPr>
        <p:spPr>
          <a:xfrm>
            <a:off x="615458" y="682347"/>
            <a:ext cx="6268770" cy="904137"/>
          </a:xfrm>
        </p:spPr>
        <p:txBody>
          <a:bodyPr anchor="b">
            <a:normAutofit/>
          </a:bodyPr>
          <a:lstStyle/>
          <a:p>
            <a:pPr algn="l">
              <a:lnSpc>
                <a:spcPct val="90000"/>
              </a:lnSpc>
            </a:pPr>
            <a:r>
              <a:rPr lang="en-US" sz="2900" b="1"/>
              <a:t>Key Activities of the MAS &amp; Members </a:t>
            </a:r>
            <a:br>
              <a:rPr lang="en-US" sz="2900"/>
            </a:br>
            <a:r>
              <a:rPr lang="en-US" sz="2400" b="1"/>
              <a:t> 6. Members with Remarkable Achievements</a:t>
            </a:r>
            <a:endParaRPr lang="en-US" sz="2900" dirty="0"/>
          </a:p>
        </p:txBody>
      </p:sp>
      <p:sp>
        <p:nvSpPr>
          <p:cNvPr id="14" name="!!accent">
            <a:extLst>
              <a:ext uri="{FF2B5EF4-FFF2-40B4-BE49-F238E27FC236}">
                <a16:creationId xmlns:a16="http://schemas.microsoft.com/office/drawing/2014/main" id="{9CE00D80-6C6E-7ABC-CC86-AF46B431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3E4E3F3-FC97-30A4-75A4-FDCB9BAE4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1674A563-5C05-3C92-A5C8-F2A464238BEE}"/>
              </a:ext>
            </a:extLst>
          </p:cNvPr>
          <p:cNvSpPr>
            <a:spLocks noGrp="1"/>
          </p:cNvSpPr>
          <p:nvPr>
            <p:ph idx="1"/>
          </p:nvPr>
        </p:nvSpPr>
        <p:spPr>
          <a:xfrm>
            <a:off x="536713" y="1594546"/>
            <a:ext cx="6945085" cy="5104427"/>
          </a:xfrm>
        </p:spPr>
        <p:txBody>
          <a:bodyPr>
            <a:normAutofit lnSpcReduction="10000"/>
          </a:bodyPr>
          <a:lstStyle/>
          <a:p>
            <a:r>
              <a:rPr lang="en-US" sz="2000" b="1">
                <a:solidFill>
                  <a:srgbClr val="0E0E0E"/>
                </a:solidFill>
                <a:effectLst/>
                <a:latin typeface=".AppleSystemUIFont"/>
              </a:rPr>
              <a:t>Key Contributions and Impact</a:t>
            </a:r>
            <a:r>
              <a:rPr lang="en-US" sz="2000">
                <a:solidFill>
                  <a:srgbClr val="0E0E0E"/>
                </a:solidFill>
                <a:effectLst/>
                <a:latin typeface=".AppleSystemUIFont"/>
              </a:rPr>
              <a:t>:</a:t>
            </a:r>
          </a:p>
          <a:p>
            <a:pPr lvl="1">
              <a:spcBef>
                <a:spcPts val="900"/>
              </a:spcBef>
            </a:pPr>
            <a:r>
              <a:rPr lang="en-US" sz="1700" b="1">
                <a:solidFill>
                  <a:srgbClr val="0E0E0E"/>
                </a:solidFill>
                <a:effectLst/>
                <a:latin typeface=".AppleSystemUIFont"/>
              </a:rPr>
              <a:t>A Popular General Surgeon</a:t>
            </a:r>
            <a:r>
              <a:rPr lang="en-US" sz="1700">
                <a:solidFill>
                  <a:srgbClr val="0E0E0E"/>
                </a:solidFill>
                <a:effectLst/>
                <a:latin typeface=".AppleSystemUIFont"/>
              </a:rPr>
              <a:t> known for his close relationship with patients, ensuring trust and comfort throughout the care process.</a:t>
            </a:r>
          </a:p>
          <a:p>
            <a:pPr lvl="1">
              <a:spcBef>
                <a:spcPts val="900"/>
              </a:spcBef>
            </a:pPr>
            <a:r>
              <a:rPr lang="en-US" sz="1700" b="1">
                <a:solidFill>
                  <a:srgbClr val="0E0E0E"/>
                </a:solidFill>
                <a:effectLst/>
                <a:latin typeface=".AppleSystemUIFont"/>
              </a:rPr>
              <a:t>A Key Figure in the Maldivian Healthcare System</a:t>
            </a:r>
            <a:r>
              <a:rPr lang="en-US" sz="1700">
                <a:solidFill>
                  <a:srgbClr val="0E0E0E"/>
                </a:solidFill>
                <a:effectLst/>
                <a:latin typeface=".AppleSystemUIFont"/>
              </a:rPr>
              <a:t>, with an excellent reputation and the trust of countless patients in his services.</a:t>
            </a:r>
          </a:p>
          <a:p>
            <a:pPr lvl="1">
              <a:spcBef>
                <a:spcPts val="900"/>
              </a:spcBef>
            </a:pPr>
            <a:r>
              <a:rPr lang="en-US" sz="1700" b="1">
                <a:solidFill>
                  <a:srgbClr val="0E0E0E"/>
                </a:solidFill>
                <a:effectLst/>
                <a:latin typeface=".AppleSystemUIFont"/>
              </a:rPr>
              <a:t>Perfected Modern Surgical Techniques</a:t>
            </a:r>
            <a:r>
              <a:rPr lang="en-US" sz="1700">
                <a:solidFill>
                  <a:srgbClr val="0E0E0E"/>
                </a:solidFill>
                <a:effectLst/>
                <a:latin typeface=".AppleSystemUIFont"/>
              </a:rPr>
              <a:t> and performed thousands of procedures, gaining the reputation as the most demanded surgeon in the Maldives until his early retirement.</a:t>
            </a:r>
          </a:p>
          <a:p>
            <a:pPr lvl="1">
              <a:spcBef>
                <a:spcPts val="900"/>
              </a:spcBef>
            </a:pPr>
            <a:r>
              <a:rPr lang="en-US" sz="1700" b="1">
                <a:solidFill>
                  <a:srgbClr val="0E0E0E"/>
                </a:solidFill>
                <a:effectLst/>
                <a:latin typeface=".AppleSystemUIFont"/>
              </a:rPr>
              <a:t>Introduced Various Circumcision Techniques</a:t>
            </a:r>
            <a:r>
              <a:rPr lang="en-US" sz="1700">
                <a:solidFill>
                  <a:srgbClr val="0E0E0E"/>
                </a:solidFill>
                <a:effectLst/>
                <a:latin typeface=".AppleSystemUIFont"/>
              </a:rPr>
              <a:t>, including the bone cutter technique and the </a:t>
            </a:r>
            <a:r>
              <a:rPr lang="en-US" sz="1700" err="1">
                <a:solidFill>
                  <a:srgbClr val="0E0E0E"/>
                </a:solidFill>
                <a:effectLst/>
                <a:latin typeface=".AppleSystemUIFont"/>
              </a:rPr>
              <a:t>Plastibell</a:t>
            </a:r>
            <a:r>
              <a:rPr lang="en-US" sz="1700">
                <a:solidFill>
                  <a:srgbClr val="0E0E0E"/>
                </a:solidFill>
                <a:effectLst/>
                <a:latin typeface=".AppleSystemUIFont"/>
              </a:rPr>
              <a:t> technique, pioneering these practices in the Maldives.</a:t>
            </a:r>
          </a:p>
          <a:p>
            <a:pPr lvl="1">
              <a:spcBef>
                <a:spcPts val="900"/>
              </a:spcBef>
            </a:pPr>
            <a:r>
              <a:rPr lang="en-US" sz="1700" b="1">
                <a:solidFill>
                  <a:srgbClr val="0E0E0E"/>
                </a:solidFill>
                <a:effectLst/>
                <a:latin typeface=".AppleSystemUIFont"/>
              </a:rPr>
              <a:t>Mentor to All Maldivian Surgeons</a:t>
            </a:r>
            <a:r>
              <a:rPr lang="en-US" sz="1700">
                <a:solidFill>
                  <a:srgbClr val="0E0E0E"/>
                </a:solidFill>
                <a:effectLst/>
                <a:latin typeface=".AppleSystemUIFont"/>
              </a:rPr>
              <a:t>, including surgical sub-specialists, passing on a wealth of knowledge and teaching standard techniques that continue to influence surgical practices today.</a:t>
            </a:r>
          </a:p>
          <a:p>
            <a:pPr lvl="1">
              <a:spcBef>
                <a:spcPts val="900"/>
              </a:spcBef>
            </a:pPr>
            <a:r>
              <a:rPr lang="en-US" sz="1700" b="1">
                <a:solidFill>
                  <a:srgbClr val="0E0E0E"/>
                </a:solidFill>
                <a:effectLst/>
                <a:latin typeface=".AppleSystemUIFont"/>
              </a:rPr>
              <a:t>Unforgettable Figure in Maldivian Surgery History</a:t>
            </a:r>
            <a:r>
              <a:rPr lang="en-US" sz="1700">
                <a:solidFill>
                  <a:srgbClr val="0E0E0E"/>
                </a:solidFill>
                <a:effectLst/>
                <a:latin typeface=".AppleSystemUIFont"/>
              </a:rPr>
              <a:t>, remembered for his exceptional contribution to the development of the surgical field and his lasting impact on the next generation of surgeons.</a:t>
            </a:r>
          </a:p>
          <a:p>
            <a:endParaRPr lang="en-US" sz="2200" dirty="0"/>
          </a:p>
        </p:txBody>
      </p:sp>
      <p:pic>
        <p:nvPicPr>
          <p:cNvPr id="5" name="Content Placeholder 4">
            <a:extLst>
              <a:ext uri="{FF2B5EF4-FFF2-40B4-BE49-F238E27FC236}">
                <a16:creationId xmlns:a16="http://schemas.microsoft.com/office/drawing/2014/main" id="{35CF17D0-7CD6-B38D-1DBF-B24B566DDFDA}"/>
              </a:ext>
            </a:extLst>
          </p:cNvPr>
          <p:cNvPicPr>
            <a:picLocks noChangeAspect="1"/>
          </p:cNvPicPr>
          <p:nvPr/>
        </p:nvPicPr>
        <p:blipFill>
          <a:blip r:embed="rId2">
            <a:extLst>
              <a:ext uri="{28A0092B-C50C-407E-A947-70E740481C1C}">
                <a14:useLocalDpi xmlns:a14="http://schemas.microsoft.com/office/drawing/2010/main" val="0"/>
              </a:ext>
            </a:extLst>
          </a:blip>
          <a:srcRect l="5904" r="5904"/>
          <a:stretch/>
        </p:blipFill>
        <p:spPr>
          <a:xfrm>
            <a:off x="7684007" y="10"/>
            <a:ext cx="4152714" cy="6052426"/>
          </a:xfrm>
          <a:prstGeom prst="rect">
            <a:avLst/>
          </a:prstGeom>
        </p:spPr>
      </p:pic>
      <p:sp>
        <p:nvSpPr>
          <p:cNvPr id="6" name="TextBox 5">
            <a:extLst>
              <a:ext uri="{FF2B5EF4-FFF2-40B4-BE49-F238E27FC236}">
                <a16:creationId xmlns:a16="http://schemas.microsoft.com/office/drawing/2014/main" id="{0BD86223-F56C-0FFB-7FF5-1164322B0015}"/>
              </a:ext>
            </a:extLst>
          </p:cNvPr>
          <p:cNvSpPr txBox="1"/>
          <p:nvPr/>
        </p:nvSpPr>
        <p:spPr>
          <a:xfrm>
            <a:off x="7837077" y="6213460"/>
            <a:ext cx="4152714" cy="369332"/>
          </a:xfrm>
          <a:prstGeom prst="rect">
            <a:avLst/>
          </a:prstGeom>
          <a:noFill/>
        </p:spPr>
        <p:txBody>
          <a:bodyPr wrap="square" rtlCol="0">
            <a:spAutoFit/>
          </a:bodyPr>
          <a:lstStyle/>
          <a:p>
            <a:pPr algn="ctr"/>
            <a:r>
              <a:rPr lang="en-US" dirty="0"/>
              <a:t>DR. HAMID RASHEED </a:t>
            </a:r>
          </a:p>
        </p:txBody>
      </p:sp>
    </p:spTree>
    <p:extLst>
      <p:ext uri="{BB962C8B-B14F-4D97-AF65-F5344CB8AC3E}">
        <p14:creationId xmlns:p14="http://schemas.microsoft.com/office/powerpoint/2010/main" val="1767257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DF2FF7-F73C-D593-8C7F-2E5F0A2B5814}"/>
              </a:ext>
            </a:extLst>
          </p:cNvPr>
          <p:cNvSpPr>
            <a:spLocks noGrp="1"/>
          </p:cNvSpPr>
          <p:nvPr>
            <p:ph type="title"/>
          </p:nvPr>
        </p:nvSpPr>
        <p:spPr>
          <a:xfrm>
            <a:off x="640080" y="329184"/>
            <a:ext cx="6894576" cy="1783080"/>
          </a:xfrm>
        </p:spPr>
        <p:txBody>
          <a:bodyPr anchor="b">
            <a:normAutofit/>
          </a:bodyPr>
          <a:lstStyle/>
          <a:p>
            <a:r>
              <a:rPr lang="en-US" sz="5400"/>
              <a:t>HOW IT STARTED</a:t>
            </a: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FA054C-4C4D-75CF-6A42-1FFB51024B8D}"/>
              </a:ext>
            </a:extLst>
          </p:cNvPr>
          <p:cNvSpPr>
            <a:spLocks noGrp="1"/>
          </p:cNvSpPr>
          <p:nvPr>
            <p:ph idx="1"/>
          </p:nvPr>
        </p:nvSpPr>
        <p:spPr>
          <a:xfrm>
            <a:off x="640080" y="2706624"/>
            <a:ext cx="6894576" cy="3483864"/>
          </a:xfrm>
        </p:spPr>
        <p:txBody>
          <a:bodyPr>
            <a:normAutofit/>
          </a:bodyPr>
          <a:lstStyle/>
          <a:p>
            <a:pPr marL="0" marR="0"/>
            <a:r>
              <a:rPr lang="en-US" sz="2200" kern="100" dirty="0">
                <a:effectLst/>
                <a:latin typeface="Aptos" panose="020B0004020202020204" pitchFamily="34" charset="0"/>
                <a:ea typeface="Aptos" panose="020B0004020202020204" pitchFamily="34" charset="0"/>
                <a:cs typeface="Arial" panose="020B0604020202020204" pitchFamily="34" charset="0"/>
              </a:rPr>
              <a:t>The idea of registering an Association was born in Indira Gandhi Memorial Hospital (IGMH) in the year 2012 and 2013. At the end of 2013 Maldives Association of Surgeons (MAS) was registered in the Ministry of Home affairs on 14</a:t>
            </a:r>
            <a:r>
              <a:rPr lang="en-US" sz="2200" kern="100" baseline="30000" dirty="0">
                <a:effectLst/>
                <a:latin typeface="Aptos" panose="020B0004020202020204" pitchFamily="34" charset="0"/>
                <a:ea typeface="Aptos" panose="020B0004020202020204" pitchFamily="34" charset="0"/>
                <a:cs typeface="Arial" panose="020B0604020202020204" pitchFamily="34" charset="0"/>
              </a:rPr>
              <a:t>th</a:t>
            </a:r>
            <a:r>
              <a:rPr lang="en-US" sz="2200" kern="100" dirty="0">
                <a:effectLst/>
                <a:latin typeface="Aptos" panose="020B0004020202020204" pitchFamily="34" charset="0"/>
                <a:ea typeface="Aptos" panose="020B0004020202020204" pitchFamily="34" charset="0"/>
                <a:cs typeface="Arial" panose="020B0604020202020204" pitchFamily="34" charset="0"/>
              </a:rPr>
              <a:t> January 2014, the registration number was T/2014/5/4. The two-founder member were </a:t>
            </a:r>
          </a:p>
          <a:p>
            <a:r>
              <a:rPr lang="en-US" sz="2200" kern="100" dirty="0">
                <a:effectLst/>
                <a:latin typeface="Aptos" panose="020B0004020202020204" pitchFamily="34" charset="0"/>
                <a:ea typeface="Aptos" panose="020B0004020202020204" pitchFamily="34" charset="0"/>
                <a:cs typeface="Arial" panose="020B0604020202020204" pitchFamily="34" charset="0"/>
              </a:rPr>
              <a:t>Dr. Mohamed </a:t>
            </a:r>
            <a:r>
              <a:rPr lang="en-US" sz="2200" kern="100" dirty="0" err="1">
                <a:effectLst/>
                <a:latin typeface="Aptos" panose="020B0004020202020204" pitchFamily="34" charset="0"/>
                <a:ea typeface="Aptos" panose="020B0004020202020204" pitchFamily="34" charset="0"/>
                <a:cs typeface="Arial" panose="020B0604020202020204" pitchFamily="34" charset="0"/>
              </a:rPr>
              <a:t>Shifan</a:t>
            </a:r>
            <a:r>
              <a:rPr lang="en-US" sz="2200" kern="100" dirty="0">
                <a:effectLst/>
                <a:latin typeface="Aptos" panose="020B0004020202020204" pitchFamily="34" charset="0"/>
                <a:ea typeface="Aptos" panose="020B0004020202020204" pitchFamily="34" charset="0"/>
                <a:cs typeface="Arial" panose="020B0604020202020204" pitchFamily="34" charset="0"/>
              </a:rPr>
              <a:t> </a:t>
            </a:r>
          </a:p>
          <a:p>
            <a:r>
              <a:rPr lang="en-US" sz="2200" dirty="0">
                <a:effectLst/>
                <a:latin typeface="Aptos" panose="020B0004020202020204" pitchFamily="34" charset="0"/>
                <a:ea typeface="Aptos" panose="020B0004020202020204" pitchFamily="34" charset="0"/>
                <a:cs typeface="Arial" panose="020B0604020202020204" pitchFamily="34" charset="0"/>
              </a:rPr>
              <a:t>Dr. Abdulla Ubaid </a:t>
            </a:r>
            <a:endParaRPr lang="en-US" sz="2200" dirty="0"/>
          </a:p>
        </p:txBody>
      </p:sp>
      <p:pic>
        <p:nvPicPr>
          <p:cNvPr id="5" name="Picture 4" descr="A close-up of a certificate&#10;&#10;Description automatically generated">
            <a:extLst>
              <a:ext uri="{FF2B5EF4-FFF2-40B4-BE49-F238E27FC236}">
                <a16:creationId xmlns:a16="http://schemas.microsoft.com/office/drawing/2014/main" id="{43DB1F67-7DD6-197D-8CD4-84F19F368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840" y="538836"/>
            <a:ext cx="4014216" cy="3010662"/>
          </a:xfrm>
          <a:prstGeom prst="rect">
            <a:avLst/>
          </a:prstGeom>
        </p:spPr>
      </p:pic>
      <p:pic>
        <p:nvPicPr>
          <p:cNvPr id="7" name="Picture 6" descr="A collage of a person in a suit&#10;&#10;Description automatically generated">
            <a:extLst>
              <a:ext uri="{FF2B5EF4-FFF2-40B4-BE49-F238E27FC236}">
                <a16:creationId xmlns:a16="http://schemas.microsoft.com/office/drawing/2014/main" id="{00F219F0-BAFC-9656-3CCF-262E134E2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840" y="4108408"/>
            <a:ext cx="3995928" cy="2117841"/>
          </a:xfrm>
          <a:prstGeom prst="rect">
            <a:avLst/>
          </a:prstGeom>
        </p:spPr>
      </p:pic>
    </p:spTree>
    <p:extLst>
      <p:ext uri="{BB962C8B-B14F-4D97-AF65-F5344CB8AC3E}">
        <p14:creationId xmlns:p14="http://schemas.microsoft.com/office/powerpoint/2010/main" val="1198285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A6C830-8878-4335-92E1-E82443578C7C}"/>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C0339F9-3724-CDAB-D4EB-20D1C5F189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296F1-596D-4167-97CF-92DA44F60AAF}"/>
              </a:ext>
            </a:extLst>
          </p:cNvPr>
          <p:cNvSpPr>
            <a:spLocks noGrp="1"/>
          </p:cNvSpPr>
          <p:nvPr>
            <p:ph type="title"/>
          </p:nvPr>
        </p:nvSpPr>
        <p:spPr>
          <a:xfrm>
            <a:off x="4768172" y="268721"/>
            <a:ext cx="7221619" cy="976851"/>
          </a:xfrm>
        </p:spPr>
        <p:txBody>
          <a:bodyPr anchor="b">
            <a:normAutofit/>
          </a:bodyPr>
          <a:lstStyle/>
          <a:p>
            <a:pPr algn="l">
              <a:lnSpc>
                <a:spcPct val="90000"/>
              </a:lnSpc>
            </a:pPr>
            <a:r>
              <a:rPr lang="en-US" sz="2900" b="1" dirty="0"/>
              <a:t>Key Activities of the MAS &amp; Members </a:t>
            </a:r>
            <a:br>
              <a:rPr lang="en-US" sz="2900" dirty="0"/>
            </a:br>
            <a:r>
              <a:rPr lang="en-US" sz="2000" b="1" dirty="0"/>
              <a:t> 6. Members with Remarkable Achievements</a:t>
            </a:r>
            <a:endParaRPr lang="en-US" sz="2900" dirty="0"/>
          </a:p>
        </p:txBody>
      </p:sp>
      <p:sp>
        <p:nvSpPr>
          <p:cNvPr id="14" name="!!accent">
            <a:extLst>
              <a:ext uri="{FF2B5EF4-FFF2-40B4-BE49-F238E27FC236}">
                <a16:creationId xmlns:a16="http://schemas.microsoft.com/office/drawing/2014/main" id="{3CCFC9D1-39E7-A838-7E36-F7BFB8FFE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AA78151-38DC-50B1-05B2-5C677AAEA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3ACB9799-0BF0-2F01-55EA-1CD39B41FAD8}"/>
              </a:ext>
            </a:extLst>
          </p:cNvPr>
          <p:cNvSpPr>
            <a:spLocks noGrp="1"/>
          </p:cNvSpPr>
          <p:nvPr>
            <p:ph idx="1"/>
          </p:nvPr>
        </p:nvSpPr>
        <p:spPr>
          <a:xfrm>
            <a:off x="4974672" y="1639957"/>
            <a:ext cx="7062624" cy="4953243"/>
          </a:xfrm>
        </p:spPr>
        <p:txBody>
          <a:bodyPr>
            <a:noAutofit/>
          </a:bodyPr>
          <a:lstStyle/>
          <a:p>
            <a:r>
              <a:rPr lang="en-US" sz="1400" b="1">
                <a:solidFill>
                  <a:srgbClr val="0E0E0E"/>
                </a:solidFill>
                <a:effectLst/>
                <a:latin typeface=".AppleSystemUIFont"/>
              </a:rPr>
              <a:t>Chief Surgical Officer (CSO) - ADK Hospital</a:t>
            </a:r>
            <a:endParaRPr lang="en-US" sz="1400">
              <a:solidFill>
                <a:srgbClr val="0E0E0E"/>
              </a:solidFill>
              <a:effectLst/>
              <a:latin typeface=".AppleSystemUIFont"/>
            </a:endParaRPr>
          </a:p>
          <a:p>
            <a:r>
              <a:rPr lang="en-US" sz="1400" b="1">
                <a:solidFill>
                  <a:srgbClr val="0E0E0E"/>
                </a:solidFill>
                <a:effectLst/>
                <a:latin typeface=".AppleSystemUIFont"/>
              </a:rPr>
              <a:t>First Cardiovascular and Thoracic Surgeon of the Maldives</a:t>
            </a: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Key Contributions:</a:t>
            </a:r>
            <a:endParaRPr lang="en-US" sz="1400">
              <a:solidFill>
                <a:srgbClr val="0E0E0E"/>
              </a:solidFill>
              <a:effectLst/>
              <a:latin typeface=".AppleSystemUIFont"/>
            </a:endParaRPr>
          </a:p>
          <a:p>
            <a:pPr>
              <a:spcBef>
                <a:spcPts val="900"/>
              </a:spcBef>
            </a:pPr>
            <a:r>
              <a:rPr lang="en-US" sz="1400" b="1">
                <a:solidFill>
                  <a:srgbClr val="0E0E0E"/>
                </a:solidFill>
                <a:effectLst/>
                <a:latin typeface=".AppleSystemUIFont"/>
              </a:rPr>
              <a:t>First sub-specialist</a:t>
            </a:r>
            <a:r>
              <a:rPr lang="en-US" sz="1400">
                <a:solidFill>
                  <a:srgbClr val="0E0E0E"/>
                </a:solidFill>
                <a:effectLst/>
                <a:latin typeface=".AppleSystemUIFont"/>
              </a:rPr>
              <a:t> in </a:t>
            </a:r>
            <a:r>
              <a:rPr lang="en-US" sz="1400" b="1">
                <a:solidFill>
                  <a:srgbClr val="0E0E0E"/>
                </a:solidFill>
                <a:effectLst/>
                <a:latin typeface=".AppleSystemUIFont"/>
              </a:rPr>
              <a:t>Cardiovascular and Thoracic Surgery</a:t>
            </a:r>
            <a:r>
              <a:rPr lang="en-US" sz="1400">
                <a:solidFill>
                  <a:srgbClr val="0E0E0E"/>
                </a:solidFill>
                <a:effectLst/>
                <a:latin typeface=".AppleSystemUIFont"/>
              </a:rPr>
              <a:t> in the Maldives.</a:t>
            </a:r>
          </a:p>
          <a:p>
            <a:pPr>
              <a:spcBef>
                <a:spcPts val="900"/>
              </a:spcBef>
            </a:pPr>
            <a:r>
              <a:rPr lang="en-US" sz="1400" b="1">
                <a:solidFill>
                  <a:srgbClr val="0E0E0E"/>
                </a:solidFill>
                <a:effectLst/>
                <a:latin typeface=".AppleSystemUIFont"/>
              </a:rPr>
              <a:t>Chief Surgical Officer (CSO)</a:t>
            </a:r>
            <a:r>
              <a:rPr lang="en-US" sz="1400">
                <a:solidFill>
                  <a:srgbClr val="0E0E0E"/>
                </a:solidFill>
                <a:effectLst/>
                <a:latin typeface=".AppleSystemUIFont"/>
              </a:rPr>
              <a:t> at </a:t>
            </a:r>
            <a:r>
              <a:rPr lang="en-US" sz="1400" b="1">
                <a:solidFill>
                  <a:srgbClr val="0E0E0E"/>
                </a:solidFill>
                <a:effectLst/>
                <a:latin typeface=".AppleSystemUIFont"/>
              </a:rPr>
              <a:t>ADK Hospital</a:t>
            </a:r>
            <a:r>
              <a:rPr lang="en-US" sz="1400">
                <a:solidFill>
                  <a:srgbClr val="0E0E0E"/>
                </a:solidFill>
                <a:effectLst/>
                <a:latin typeface=".AppleSystemUIFont"/>
              </a:rPr>
              <a:t> with over </a:t>
            </a:r>
            <a:r>
              <a:rPr lang="en-US" sz="1400" b="1">
                <a:solidFill>
                  <a:srgbClr val="0E0E0E"/>
                </a:solidFill>
                <a:effectLst/>
                <a:latin typeface=".AppleSystemUIFont"/>
              </a:rPr>
              <a:t>20 years of experience</a:t>
            </a:r>
            <a:r>
              <a:rPr lang="en-US" sz="1400">
                <a:solidFill>
                  <a:srgbClr val="0E0E0E"/>
                </a:solidFill>
                <a:effectLst/>
                <a:latin typeface=".AppleSystemUIFont"/>
              </a:rPr>
              <a:t> in the Maldives health system.</a:t>
            </a:r>
          </a:p>
          <a:p>
            <a:pPr>
              <a:spcBef>
                <a:spcPts val="900"/>
              </a:spcBef>
            </a:pPr>
            <a:r>
              <a:rPr lang="en-US" sz="1400">
                <a:solidFill>
                  <a:srgbClr val="0E0E0E"/>
                </a:solidFill>
                <a:effectLst/>
                <a:latin typeface=".AppleSystemUIFont"/>
              </a:rPr>
              <a:t>Highly skilled in </a:t>
            </a:r>
            <a:r>
              <a:rPr lang="en-US" sz="1400" b="1">
                <a:solidFill>
                  <a:srgbClr val="0E0E0E"/>
                </a:solidFill>
                <a:effectLst/>
                <a:latin typeface=".AppleSystemUIFont"/>
              </a:rPr>
              <a:t>beating heart surgeries</a:t>
            </a:r>
            <a:r>
              <a:rPr lang="en-US" sz="1400">
                <a:solidFill>
                  <a:srgbClr val="0E0E0E"/>
                </a:solidFill>
                <a:effectLst/>
                <a:latin typeface=".AppleSystemUIFont"/>
              </a:rPr>
              <a:t>, </a:t>
            </a:r>
            <a:r>
              <a:rPr lang="en-US" sz="1400" b="1">
                <a:solidFill>
                  <a:srgbClr val="0E0E0E"/>
                </a:solidFill>
                <a:effectLst/>
                <a:latin typeface=".AppleSystemUIFont"/>
              </a:rPr>
              <a:t>valve repair and replacement</a:t>
            </a:r>
            <a:r>
              <a:rPr lang="en-US" sz="1400">
                <a:solidFill>
                  <a:srgbClr val="0E0E0E"/>
                </a:solidFill>
                <a:effectLst/>
                <a:latin typeface=".AppleSystemUIFont"/>
              </a:rPr>
              <a:t>, </a:t>
            </a:r>
            <a:r>
              <a:rPr lang="en-US" sz="1400" b="1">
                <a:solidFill>
                  <a:srgbClr val="0E0E0E"/>
                </a:solidFill>
                <a:effectLst/>
                <a:latin typeface=".AppleSystemUIFont"/>
              </a:rPr>
              <a:t>congenital and pediatric open-heart surgeries</a:t>
            </a:r>
            <a:r>
              <a:rPr lang="en-US" sz="1400">
                <a:solidFill>
                  <a:srgbClr val="0E0E0E"/>
                </a:solidFill>
                <a:effectLst/>
                <a:latin typeface=".AppleSystemUIFont"/>
              </a:rPr>
              <a:t>, </a:t>
            </a:r>
            <a:r>
              <a:rPr lang="en-US" sz="1400" b="1">
                <a:solidFill>
                  <a:srgbClr val="0E0E0E"/>
                </a:solidFill>
                <a:effectLst/>
                <a:latin typeface=".AppleSystemUIFont"/>
              </a:rPr>
              <a:t>aortic and great vessel surgeries</a:t>
            </a:r>
            <a:r>
              <a:rPr lang="en-US" sz="1400">
                <a:solidFill>
                  <a:srgbClr val="0E0E0E"/>
                </a:solidFill>
                <a:effectLst/>
                <a:latin typeface=".AppleSystemUIFont"/>
              </a:rPr>
              <a:t>, and the management of </a:t>
            </a:r>
            <a:r>
              <a:rPr lang="en-US" sz="1400" b="1">
                <a:solidFill>
                  <a:srgbClr val="0E0E0E"/>
                </a:solidFill>
                <a:effectLst/>
                <a:latin typeface=".AppleSystemUIFont"/>
              </a:rPr>
              <a:t>peripheral vascular diseases</a:t>
            </a:r>
            <a:r>
              <a:rPr lang="en-US" sz="1400">
                <a:solidFill>
                  <a:srgbClr val="0E0E0E"/>
                </a:solidFill>
                <a:effectLst/>
                <a:latin typeface=".AppleSystemUIFont"/>
              </a:rPr>
              <a:t>.</a:t>
            </a:r>
          </a:p>
          <a:p>
            <a:pPr>
              <a:spcBef>
                <a:spcPts val="900"/>
              </a:spcBef>
            </a:pPr>
            <a:r>
              <a:rPr lang="en-US" sz="1400">
                <a:solidFill>
                  <a:srgbClr val="0E0E0E"/>
                </a:solidFill>
                <a:effectLst/>
                <a:latin typeface=".AppleSystemUIFont"/>
              </a:rPr>
              <a:t>Proficient in </a:t>
            </a:r>
            <a:r>
              <a:rPr lang="en-US" sz="1400" b="1">
                <a:solidFill>
                  <a:srgbClr val="0E0E0E"/>
                </a:solidFill>
                <a:effectLst/>
                <a:latin typeface=".AppleSystemUIFont"/>
              </a:rPr>
              <a:t>minimally invasive lung and thoracic surgeries</a:t>
            </a:r>
            <a:r>
              <a:rPr lang="en-US" sz="1400">
                <a:solidFill>
                  <a:srgbClr val="0E0E0E"/>
                </a:solidFill>
                <a:effectLst/>
                <a:latin typeface=".AppleSystemUIFont"/>
              </a:rPr>
              <a:t>.</a:t>
            </a:r>
          </a:p>
          <a:p>
            <a:pPr>
              <a:spcBef>
                <a:spcPts val="900"/>
              </a:spcBef>
            </a:pPr>
            <a:r>
              <a:rPr lang="en-US" sz="1400">
                <a:solidFill>
                  <a:srgbClr val="0E0E0E"/>
                </a:solidFill>
                <a:effectLst/>
                <a:latin typeface=".AppleSystemUIFont"/>
              </a:rPr>
              <a:t>Played a key role in </a:t>
            </a:r>
            <a:r>
              <a:rPr lang="en-US" sz="1400" b="1">
                <a:solidFill>
                  <a:srgbClr val="0E0E0E"/>
                </a:solidFill>
                <a:effectLst/>
                <a:latin typeface=".AppleSystemUIFont"/>
              </a:rPr>
              <a:t>establishing and sustaining cardiac surgery services</a:t>
            </a:r>
            <a:r>
              <a:rPr lang="en-US" sz="1400">
                <a:solidFill>
                  <a:srgbClr val="0E0E0E"/>
                </a:solidFill>
                <a:effectLst/>
                <a:latin typeface=".AppleSystemUIFont"/>
              </a:rPr>
              <a:t> in the Maldives, with services highly regarded by Maldivian patients.</a:t>
            </a: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Impact:</a:t>
            </a:r>
            <a:endParaRPr lang="en-US" sz="1400">
              <a:solidFill>
                <a:srgbClr val="0E0E0E"/>
              </a:solidFill>
              <a:effectLst/>
              <a:latin typeface=".AppleSystemUIFont"/>
            </a:endParaRPr>
          </a:p>
          <a:p>
            <a:r>
              <a:rPr lang="en-US" sz="1400">
                <a:solidFill>
                  <a:srgbClr val="0E0E0E"/>
                </a:solidFill>
                <a:effectLst/>
                <a:latin typeface=".AppleSystemUIFont"/>
              </a:rPr>
              <a:t>Dr. </a:t>
            </a:r>
            <a:r>
              <a:rPr lang="en-US" sz="1400" err="1">
                <a:solidFill>
                  <a:srgbClr val="0E0E0E"/>
                </a:solidFill>
                <a:effectLst/>
                <a:latin typeface=".AppleSystemUIFont"/>
              </a:rPr>
              <a:t>Shafiu’s</a:t>
            </a:r>
            <a:r>
              <a:rPr lang="en-US" sz="1400">
                <a:solidFill>
                  <a:srgbClr val="0E0E0E"/>
                </a:solidFill>
                <a:effectLst/>
                <a:latin typeface=".AppleSystemUIFont"/>
              </a:rPr>
              <a:t> expertise in cardiovascular and thoracic surgery has been instrumental in transforming the treatment of heart and vascular conditions in the Maldives. His leadership and contribution have brought advanced cardiac care closer to Maldivian patients, making a significant impact on the healthcare landscape.</a:t>
            </a:r>
            <a:br>
              <a:rPr lang="en-US" sz="2400" b="0" i="0">
                <a:solidFill>
                  <a:srgbClr val="333333"/>
                </a:solidFill>
                <a:effectLst/>
              </a:rPr>
            </a:br>
            <a:endParaRPr lang="en-US" sz="2400"/>
          </a:p>
        </p:txBody>
      </p:sp>
      <p:pic>
        <p:nvPicPr>
          <p:cNvPr id="5" name="Content Placeholder 4">
            <a:extLst>
              <a:ext uri="{FF2B5EF4-FFF2-40B4-BE49-F238E27FC236}">
                <a16:creationId xmlns:a16="http://schemas.microsoft.com/office/drawing/2014/main" id="{F4EA5F64-A22A-4411-89D1-A442B5DD5481}"/>
              </a:ext>
            </a:extLst>
          </p:cNvPr>
          <p:cNvPicPr>
            <a:picLocks noChangeAspect="1"/>
          </p:cNvPicPr>
          <p:nvPr/>
        </p:nvPicPr>
        <p:blipFill>
          <a:blip r:embed="rId2">
            <a:extLst>
              <a:ext uri="{28A0092B-C50C-407E-A947-70E740481C1C}">
                <a14:useLocalDpi xmlns:a14="http://schemas.microsoft.com/office/drawing/2010/main" val="0"/>
              </a:ext>
            </a:extLst>
          </a:blip>
          <a:srcRect l="5344" r="5344"/>
          <a:stretch/>
        </p:blipFill>
        <p:spPr>
          <a:xfrm>
            <a:off x="154704" y="0"/>
            <a:ext cx="4152714" cy="6052426"/>
          </a:xfrm>
          <a:prstGeom prst="rect">
            <a:avLst/>
          </a:prstGeom>
        </p:spPr>
      </p:pic>
      <p:sp>
        <p:nvSpPr>
          <p:cNvPr id="6" name="TextBox 5">
            <a:extLst>
              <a:ext uri="{FF2B5EF4-FFF2-40B4-BE49-F238E27FC236}">
                <a16:creationId xmlns:a16="http://schemas.microsoft.com/office/drawing/2014/main" id="{3B8B491F-F750-71B2-3B7D-3757ADF4BA82}"/>
              </a:ext>
            </a:extLst>
          </p:cNvPr>
          <p:cNvSpPr txBox="1"/>
          <p:nvPr/>
        </p:nvSpPr>
        <p:spPr>
          <a:xfrm>
            <a:off x="-107051" y="6085881"/>
            <a:ext cx="4152714" cy="369332"/>
          </a:xfrm>
          <a:prstGeom prst="rect">
            <a:avLst/>
          </a:prstGeom>
          <a:noFill/>
        </p:spPr>
        <p:txBody>
          <a:bodyPr wrap="square" rtlCol="0">
            <a:spAutoFit/>
          </a:bodyPr>
          <a:lstStyle/>
          <a:p>
            <a:pPr algn="ctr"/>
            <a:r>
              <a:rPr lang="en-US" dirty="0"/>
              <a:t>DR. MOHAMED SHAFIU </a:t>
            </a:r>
          </a:p>
        </p:txBody>
      </p:sp>
    </p:spTree>
    <p:extLst>
      <p:ext uri="{BB962C8B-B14F-4D97-AF65-F5344CB8AC3E}">
        <p14:creationId xmlns:p14="http://schemas.microsoft.com/office/powerpoint/2010/main" val="2876314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EDC6E2-8CC5-FC0B-9DA1-68704114151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AFEE57-AA9C-35D4-46A5-E73A0D66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82CEDF-45AA-A1B4-B58B-63CC656FEC53}"/>
              </a:ext>
            </a:extLst>
          </p:cNvPr>
          <p:cNvSpPr>
            <a:spLocks noGrp="1"/>
          </p:cNvSpPr>
          <p:nvPr>
            <p:ph type="title"/>
          </p:nvPr>
        </p:nvSpPr>
        <p:spPr>
          <a:xfrm>
            <a:off x="4984445" y="268721"/>
            <a:ext cx="6592097" cy="1536192"/>
          </a:xfrm>
        </p:spPr>
        <p:txBody>
          <a:bodyPr anchor="b">
            <a:normAutofit/>
          </a:bodyPr>
          <a:lstStyle/>
          <a:p>
            <a:pPr algn="l">
              <a:lnSpc>
                <a:spcPct val="90000"/>
              </a:lnSpc>
            </a:pPr>
            <a:r>
              <a:rPr lang="en-US" sz="2900" b="1" dirty="0"/>
              <a:t>Key Activities of the MAS &amp; Members </a:t>
            </a:r>
            <a:br>
              <a:rPr lang="en-US" sz="2900" dirty="0"/>
            </a:br>
            <a:r>
              <a:rPr lang="en-US" sz="2900" b="1" dirty="0"/>
              <a:t> </a:t>
            </a:r>
            <a:r>
              <a:rPr lang="en-US" sz="2400" b="1"/>
              <a:t>6. Members with Remarkable Achievements</a:t>
            </a:r>
            <a:endParaRPr lang="en-US" sz="2900" dirty="0"/>
          </a:p>
        </p:txBody>
      </p:sp>
      <p:sp>
        <p:nvSpPr>
          <p:cNvPr id="14" name="!!accent">
            <a:extLst>
              <a:ext uri="{FF2B5EF4-FFF2-40B4-BE49-F238E27FC236}">
                <a16:creationId xmlns:a16="http://schemas.microsoft.com/office/drawing/2014/main" id="{983EBA12-1BEA-6BD5-54ED-064F3EC34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3FBCCF-1D24-4396-08BF-AC7B1971B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8E502538-3126-5B83-45D9-9D0522930495}"/>
              </a:ext>
            </a:extLst>
          </p:cNvPr>
          <p:cNvSpPr>
            <a:spLocks noGrp="1"/>
          </p:cNvSpPr>
          <p:nvPr>
            <p:ph idx="1"/>
          </p:nvPr>
        </p:nvSpPr>
        <p:spPr>
          <a:xfrm>
            <a:off x="4641575" y="2109831"/>
            <a:ext cx="7166112" cy="4345381"/>
          </a:xfrm>
        </p:spPr>
        <p:txBody>
          <a:bodyPr>
            <a:normAutofit/>
          </a:bodyPr>
          <a:lstStyle/>
          <a:p>
            <a:r>
              <a:rPr lang="en-US" sz="1100" b="1">
                <a:solidFill>
                  <a:srgbClr val="0E0E0E"/>
                </a:solidFill>
                <a:effectLst/>
                <a:latin typeface=".AppleSystemUIFont"/>
              </a:rPr>
              <a:t>Senior Consultant in Surgery</a:t>
            </a:r>
            <a:endParaRPr lang="en-US" sz="1100">
              <a:solidFill>
                <a:srgbClr val="0E0E0E"/>
              </a:solidFill>
              <a:effectLst/>
              <a:latin typeface=".AppleSystemUIFont"/>
            </a:endParaRPr>
          </a:p>
          <a:p>
            <a:r>
              <a:rPr lang="en-US" sz="1100" b="1">
                <a:solidFill>
                  <a:srgbClr val="0E0E0E"/>
                </a:solidFill>
                <a:effectLst/>
                <a:latin typeface=".AppleSystemUIFont"/>
              </a:rPr>
              <a:t>Previous President, Maldives Association of Surgeons (MAS)</a:t>
            </a:r>
            <a:br>
              <a:rPr lang="en-US" sz="1100">
                <a:solidFill>
                  <a:srgbClr val="0E0E0E"/>
                </a:solidFill>
                <a:effectLst/>
                <a:latin typeface=".AppleSystemUIFont"/>
              </a:rPr>
            </a:br>
            <a:endParaRPr lang="en-US" sz="1100">
              <a:solidFill>
                <a:srgbClr val="0E0E0E"/>
              </a:solidFill>
              <a:effectLst/>
              <a:latin typeface=".AppleSystemUIFont"/>
            </a:endParaRPr>
          </a:p>
          <a:p>
            <a:r>
              <a:rPr lang="en-US" sz="1100" b="1">
                <a:solidFill>
                  <a:srgbClr val="0E0E0E"/>
                </a:solidFill>
                <a:effectLst/>
                <a:latin typeface=".AppleSystemUIFont"/>
              </a:rPr>
              <a:t>Key Contributions:</a:t>
            </a:r>
            <a:endParaRPr lang="en-US" sz="1100">
              <a:solidFill>
                <a:srgbClr val="0E0E0E"/>
              </a:solidFill>
              <a:effectLst/>
              <a:latin typeface=".AppleSystemUIFont"/>
            </a:endParaRPr>
          </a:p>
          <a:p>
            <a:pPr>
              <a:spcBef>
                <a:spcPts val="900"/>
              </a:spcBef>
            </a:pPr>
            <a:r>
              <a:rPr lang="en-US" sz="1100">
                <a:solidFill>
                  <a:srgbClr val="0E0E0E"/>
                </a:solidFill>
                <a:effectLst/>
                <a:latin typeface=".AppleSystemUIFont"/>
              </a:rPr>
              <a:t>Played a </a:t>
            </a:r>
            <a:r>
              <a:rPr lang="en-US" sz="1100" b="1">
                <a:solidFill>
                  <a:srgbClr val="0E0E0E"/>
                </a:solidFill>
                <a:effectLst/>
                <a:latin typeface=".AppleSystemUIFont"/>
              </a:rPr>
              <a:t>key role in advancing laparoscopic surgery</a:t>
            </a:r>
            <a:r>
              <a:rPr lang="en-US" sz="1100">
                <a:solidFill>
                  <a:srgbClr val="0E0E0E"/>
                </a:solidFill>
                <a:effectLst/>
                <a:latin typeface=".AppleSystemUIFont"/>
              </a:rPr>
              <a:t> in the Maldives, significantly improving the quality and scope of surgical care in the country.</a:t>
            </a:r>
          </a:p>
          <a:p>
            <a:pPr>
              <a:spcBef>
                <a:spcPts val="900"/>
              </a:spcBef>
            </a:pPr>
            <a:r>
              <a:rPr lang="en-US" sz="1100">
                <a:solidFill>
                  <a:srgbClr val="0E0E0E"/>
                </a:solidFill>
                <a:effectLst/>
                <a:latin typeface=".AppleSystemUIFont"/>
              </a:rPr>
              <a:t>Held leadership positions including </a:t>
            </a:r>
            <a:r>
              <a:rPr lang="en-US" sz="1100" b="1">
                <a:solidFill>
                  <a:srgbClr val="0E0E0E"/>
                </a:solidFill>
                <a:effectLst/>
                <a:latin typeface=".AppleSystemUIFont"/>
              </a:rPr>
              <a:t>Head of Department (HOD)</a:t>
            </a:r>
            <a:r>
              <a:rPr lang="en-US" sz="1100">
                <a:solidFill>
                  <a:srgbClr val="0E0E0E"/>
                </a:solidFill>
                <a:effectLst/>
                <a:latin typeface=".AppleSystemUIFont"/>
              </a:rPr>
              <a:t> at </a:t>
            </a:r>
            <a:r>
              <a:rPr lang="en-US" sz="1100" b="1">
                <a:solidFill>
                  <a:srgbClr val="0E0E0E"/>
                </a:solidFill>
                <a:effectLst/>
                <a:latin typeface=".AppleSystemUIFont"/>
              </a:rPr>
              <a:t>Indira Gandhi Memorial Hospital (IGMH)</a:t>
            </a:r>
            <a:r>
              <a:rPr lang="en-US" sz="1100">
                <a:solidFill>
                  <a:srgbClr val="0E0E0E"/>
                </a:solidFill>
                <a:effectLst/>
                <a:latin typeface=".AppleSystemUIFont"/>
              </a:rPr>
              <a:t>, </a:t>
            </a:r>
            <a:r>
              <a:rPr lang="en-US" sz="1100" b="1">
                <a:solidFill>
                  <a:srgbClr val="0E0E0E"/>
                </a:solidFill>
                <a:effectLst/>
                <a:latin typeface=".AppleSystemUIFont"/>
              </a:rPr>
              <a:t>Executive Director of IGMH</a:t>
            </a:r>
            <a:r>
              <a:rPr lang="en-US" sz="1100">
                <a:solidFill>
                  <a:srgbClr val="0E0E0E"/>
                </a:solidFill>
                <a:effectLst/>
                <a:latin typeface=".AppleSystemUIFont"/>
              </a:rPr>
              <a:t>, </a:t>
            </a:r>
            <a:r>
              <a:rPr lang="en-US" sz="1100" b="1">
                <a:solidFill>
                  <a:srgbClr val="0E0E0E"/>
                </a:solidFill>
                <a:effectLst/>
                <a:latin typeface=".AppleSystemUIFont"/>
              </a:rPr>
              <a:t>MD/CEO of Medica Hospital</a:t>
            </a:r>
            <a:r>
              <a:rPr lang="en-US" sz="1100">
                <a:solidFill>
                  <a:srgbClr val="0E0E0E"/>
                </a:solidFill>
                <a:effectLst/>
                <a:latin typeface=".AppleSystemUIFont"/>
              </a:rPr>
              <a:t>, and </a:t>
            </a:r>
            <a:r>
              <a:rPr lang="en-US" sz="1100" b="1">
                <a:solidFill>
                  <a:srgbClr val="0E0E0E"/>
                </a:solidFill>
                <a:effectLst/>
                <a:latin typeface=".AppleSystemUIFont"/>
              </a:rPr>
              <a:t>CEO of Addu Equatorial Hospital</a:t>
            </a:r>
            <a:r>
              <a:rPr lang="en-US" sz="1100">
                <a:solidFill>
                  <a:srgbClr val="0E0E0E"/>
                </a:solidFill>
                <a:effectLst/>
                <a:latin typeface=".AppleSystemUIFont"/>
              </a:rPr>
              <a:t>.</a:t>
            </a:r>
          </a:p>
          <a:p>
            <a:pPr>
              <a:spcBef>
                <a:spcPts val="900"/>
              </a:spcBef>
            </a:pPr>
            <a:r>
              <a:rPr lang="en-US" sz="1100">
                <a:solidFill>
                  <a:srgbClr val="0E0E0E"/>
                </a:solidFill>
                <a:effectLst/>
                <a:latin typeface=".AppleSystemUIFont"/>
              </a:rPr>
              <a:t>Awarded the </a:t>
            </a:r>
            <a:r>
              <a:rPr lang="en-US" sz="1100" b="1">
                <a:solidFill>
                  <a:srgbClr val="0E0E0E"/>
                </a:solidFill>
                <a:effectLst/>
                <a:latin typeface=".AppleSystemUIFont"/>
              </a:rPr>
              <a:t>National Award of Recognition</a:t>
            </a:r>
            <a:r>
              <a:rPr lang="en-US" sz="1100">
                <a:solidFill>
                  <a:srgbClr val="0E0E0E"/>
                </a:solidFill>
                <a:effectLst/>
                <a:latin typeface=".AppleSystemUIFont"/>
              </a:rPr>
              <a:t> by the </a:t>
            </a:r>
            <a:r>
              <a:rPr lang="en-US" sz="1100" b="1">
                <a:solidFill>
                  <a:srgbClr val="0E0E0E"/>
                </a:solidFill>
                <a:effectLst/>
                <a:latin typeface=".AppleSystemUIFont"/>
              </a:rPr>
              <a:t>President of the Maldives</a:t>
            </a:r>
            <a:r>
              <a:rPr lang="en-US" sz="1100">
                <a:solidFill>
                  <a:srgbClr val="0E0E0E"/>
                </a:solidFill>
                <a:effectLst/>
                <a:latin typeface=".AppleSystemUIFont"/>
              </a:rPr>
              <a:t> in 2020, in acknowledgment of his outstanding contributions to the healthcare sector.</a:t>
            </a:r>
          </a:p>
          <a:p>
            <a:pPr>
              <a:spcBef>
                <a:spcPts val="900"/>
              </a:spcBef>
            </a:pPr>
            <a:r>
              <a:rPr lang="en-US" sz="1100">
                <a:solidFill>
                  <a:srgbClr val="0E0E0E"/>
                </a:solidFill>
                <a:effectLst/>
                <a:latin typeface=".AppleSystemUIFont"/>
              </a:rPr>
              <a:t>Received the </a:t>
            </a:r>
            <a:r>
              <a:rPr lang="en-US" sz="1100" b="1">
                <a:solidFill>
                  <a:srgbClr val="0E0E0E"/>
                </a:solidFill>
                <a:effectLst/>
                <a:latin typeface=".AppleSystemUIFont"/>
              </a:rPr>
              <a:t>Certificate of Appreciation</a:t>
            </a:r>
            <a:r>
              <a:rPr lang="en-US" sz="1100">
                <a:solidFill>
                  <a:srgbClr val="0E0E0E"/>
                </a:solidFill>
                <a:effectLst/>
                <a:latin typeface=".AppleSystemUIFont"/>
              </a:rPr>
              <a:t> from the </a:t>
            </a:r>
            <a:r>
              <a:rPr lang="en-US" sz="1100" b="1">
                <a:solidFill>
                  <a:srgbClr val="0E0E0E"/>
                </a:solidFill>
                <a:effectLst/>
                <a:latin typeface=".AppleSystemUIFont"/>
              </a:rPr>
              <a:t>Indian Association of Gastrointestinal Endo-surgeons (IAGES)</a:t>
            </a:r>
            <a:r>
              <a:rPr lang="en-US" sz="1100">
                <a:solidFill>
                  <a:srgbClr val="0E0E0E"/>
                </a:solidFill>
                <a:effectLst/>
                <a:latin typeface=".AppleSystemUIFont"/>
              </a:rPr>
              <a:t> in 2018 for his significant contributions to surgical practice.</a:t>
            </a:r>
          </a:p>
          <a:p>
            <a:pPr>
              <a:spcBef>
                <a:spcPts val="900"/>
              </a:spcBef>
            </a:pPr>
            <a:r>
              <a:rPr lang="en-US" sz="1100">
                <a:solidFill>
                  <a:srgbClr val="0E0E0E"/>
                </a:solidFill>
                <a:effectLst/>
                <a:latin typeface=".AppleSystemUIFont"/>
              </a:rPr>
              <a:t>Honored with a </a:t>
            </a:r>
            <a:r>
              <a:rPr lang="en-US" sz="1100" b="1">
                <a:solidFill>
                  <a:srgbClr val="0E0E0E"/>
                </a:solidFill>
                <a:effectLst/>
                <a:latin typeface=".AppleSystemUIFont"/>
              </a:rPr>
              <a:t>Plaque of Appreciation</a:t>
            </a:r>
            <a:r>
              <a:rPr lang="en-US" sz="1100">
                <a:solidFill>
                  <a:srgbClr val="0E0E0E"/>
                </a:solidFill>
                <a:effectLst/>
                <a:latin typeface=".AppleSystemUIFont"/>
              </a:rPr>
              <a:t> from the </a:t>
            </a:r>
            <a:r>
              <a:rPr lang="en-US" sz="1100" b="1">
                <a:solidFill>
                  <a:srgbClr val="0E0E0E"/>
                </a:solidFill>
                <a:effectLst/>
                <a:latin typeface=".AppleSystemUIFont"/>
              </a:rPr>
              <a:t>Association of Surgeons of India (IAS)</a:t>
            </a:r>
            <a:r>
              <a:rPr lang="en-US" sz="1100">
                <a:solidFill>
                  <a:srgbClr val="0E0E0E"/>
                </a:solidFill>
                <a:effectLst/>
                <a:latin typeface=".AppleSystemUIFont"/>
              </a:rPr>
              <a:t> in December 2018.</a:t>
            </a:r>
          </a:p>
          <a:p>
            <a:pPr>
              <a:spcBef>
                <a:spcPts val="900"/>
              </a:spcBef>
            </a:pPr>
            <a:r>
              <a:rPr lang="en-US" sz="1100">
                <a:solidFill>
                  <a:srgbClr val="0E0E0E"/>
                </a:solidFill>
                <a:effectLst/>
                <a:latin typeface=".AppleSystemUIFont"/>
              </a:rPr>
              <a:t>Conferred the title of </a:t>
            </a:r>
            <a:r>
              <a:rPr lang="en-US" sz="1100" b="1">
                <a:solidFill>
                  <a:srgbClr val="0E0E0E"/>
                </a:solidFill>
                <a:effectLst/>
                <a:latin typeface=".AppleSystemUIFont"/>
              </a:rPr>
              <a:t>Honorary Fellow</a:t>
            </a:r>
            <a:r>
              <a:rPr lang="en-US" sz="1100">
                <a:solidFill>
                  <a:srgbClr val="0E0E0E"/>
                </a:solidFill>
                <a:effectLst/>
                <a:latin typeface=".AppleSystemUIFont"/>
              </a:rPr>
              <a:t> of the </a:t>
            </a:r>
            <a:r>
              <a:rPr lang="en-US" sz="1100" b="1">
                <a:solidFill>
                  <a:srgbClr val="0E0E0E"/>
                </a:solidFill>
                <a:effectLst/>
                <a:latin typeface=".AppleSystemUIFont"/>
              </a:rPr>
              <a:t>College of Surgeons of Sri Lanka</a:t>
            </a:r>
            <a:r>
              <a:rPr lang="en-US" sz="1100">
                <a:solidFill>
                  <a:srgbClr val="0E0E0E"/>
                </a:solidFill>
                <a:effectLst/>
                <a:latin typeface=".AppleSystemUIFont"/>
              </a:rPr>
              <a:t> in 2017, recognizing his contribution to the development of surgery in the region.</a:t>
            </a:r>
            <a:br>
              <a:rPr lang="en-US" sz="1100">
                <a:solidFill>
                  <a:srgbClr val="0E0E0E"/>
                </a:solidFill>
                <a:effectLst/>
                <a:latin typeface=".AppleSystemUIFont"/>
              </a:rPr>
            </a:br>
            <a:endParaRPr lang="en-US" sz="1100">
              <a:solidFill>
                <a:srgbClr val="0E0E0E"/>
              </a:solidFill>
              <a:effectLst/>
              <a:latin typeface=".AppleSystemUIFont"/>
            </a:endParaRPr>
          </a:p>
          <a:p>
            <a:r>
              <a:rPr lang="en-US" sz="1100" b="1">
                <a:solidFill>
                  <a:srgbClr val="0E0E0E"/>
                </a:solidFill>
                <a:effectLst/>
                <a:latin typeface=".AppleSystemUIFont"/>
              </a:rPr>
              <a:t>Impact:</a:t>
            </a:r>
            <a:endParaRPr lang="en-US" sz="1100">
              <a:solidFill>
                <a:srgbClr val="0E0E0E"/>
              </a:solidFill>
              <a:effectLst/>
              <a:latin typeface=".AppleSystemUIFont"/>
            </a:endParaRPr>
          </a:p>
          <a:p>
            <a:r>
              <a:rPr lang="en-US" sz="1100">
                <a:solidFill>
                  <a:srgbClr val="0E0E0E"/>
                </a:solidFill>
                <a:effectLst/>
                <a:latin typeface=".AppleSystemUIFont"/>
              </a:rPr>
              <a:t>Dr. Mohamed </a:t>
            </a:r>
            <a:r>
              <a:rPr lang="en-US" sz="1100" err="1">
                <a:solidFill>
                  <a:srgbClr val="0E0E0E"/>
                </a:solidFill>
                <a:effectLst/>
                <a:latin typeface=".AppleSystemUIFont"/>
              </a:rPr>
              <a:t>Solih’s</a:t>
            </a:r>
            <a:r>
              <a:rPr lang="en-US" sz="1100">
                <a:solidFill>
                  <a:srgbClr val="0E0E0E"/>
                </a:solidFill>
                <a:effectLst/>
                <a:latin typeface=".AppleSystemUIFont"/>
              </a:rPr>
              <a:t> exceptional leadership and contributions to surgery, particularly in the field of laparoscopic surgery, have had a profound impact on surgical care in the Maldives. His commitment to surgical excellence and training the next generation of surgeons continues to shape the future of healthcare in the nation.</a:t>
            </a:r>
          </a:p>
          <a:p>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2200" dirty="0"/>
          </a:p>
        </p:txBody>
      </p:sp>
      <p:pic>
        <p:nvPicPr>
          <p:cNvPr id="5" name="Content Placeholder 4">
            <a:extLst>
              <a:ext uri="{FF2B5EF4-FFF2-40B4-BE49-F238E27FC236}">
                <a16:creationId xmlns:a16="http://schemas.microsoft.com/office/drawing/2014/main" id="{12CFF77B-5D67-2F00-0434-DE269FBD562D}"/>
              </a:ext>
            </a:extLst>
          </p:cNvPr>
          <p:cNvPicPr>
            <a:picLocks noChangeAspect="1"/>
          </p:cNvPicPr>
          <p:nvPr/>
        </p:nvPicPr>
        <p:blipFill>
          <a:blip r:embed="rId2">
            <a:extLst>
              <a:ext uri="{28A0092B-C50C-407E-A947-70E740481C1C}">
                <a14:useLocalDpi xmlns:a14="http://schemas.microsoft.com/office/drawing/2010/main" val="0"/>
              </a:ext>
            </a:extLst>
          </a:blip>
          <a:srcRect l="13014" r="13014"/>
          <a:stretch/>
        </p:blipFill>
        <p:spPr>
          <a:xfrm>
            <a:off x="154704" y="0"/>
            <a:ext cx="4152714" cy="6052426"/>
          </a:xfrm>
          <a:prstGeom prst="rect">
            <a:avLst/>
          </a:prstGeom>
        </p:spPr>
      </p:pic>
      <p:sp>
        <p:nvSpPr>
          <p:cNvPr id="6" name="TextBox 5">
            <a:extLst>
              <a:ext uri="{FF2B5EF4-FFF2-40B4-BE49-F238E27FC236}">
                <a16:creationId xmlns:a16="http://schemas.microsoft.com/office/drawing/2014/main" id="{5A3E85E7-D05C-4E62-4B3F-11B6B35DD33C}"/>
              </a:ext>
            </a:extLst>
          </p:cNvPr>
          <p:cNvSpPr txBox="1"/>
          <p:nvPr/>
        </p:nvSpPr>
        <p:spPr>
          <a:xfrm>
            <a:off x="-107051" y="6085881"/>
            <a:ext cx="4152714" cy="369332"/>
          </a:xfrm>
          <a:prstGeom prst="rect">
            <a:avLst/>
          </a:prstGeom>
          <a:noFill/>
        </p:spPr>
        <p:txBody>
          <a:bodyPr wrap="square" rtlCol="0">
            <a:spAutoFit/>
          </a:bodyPr>
          <a:lstStyle/>
          <a:p>
            <a:pPr algn="ctr"/>
            <a:r>
              <a:rPr lang="en-US" dirty="0"/>
              <a:t>DR. MOHAMED SOLIH </a:t>
            </a:r>
          </a:p>
        </p:txBody>
      </p:sp>
    </p:spTree>
    <p:extLst>
      <p:ext uri="{BB962C8B-B14F-4D97-AF65-F5344CB8AC3E}">
        <p14:creationId xmlns:p14="http://schemas.microsoft.com/office/powerpoint/2010/main" val="1727660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9A64C-AD78-9292-694A-17D372B90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BA627E-3065-D9C8-7BCF-A1A356806F79}"/>
              </a:ext>
            </a:extLst>
          </p:cNvPr>
          <p:cNvSpPr>
            <a:spLocks noGrp="1"/>
          </p:cNvSpPr>
          <p:nvPr>
            <p:ph type="title"/>
          </p:nvPr>
        </p:nvSpPr>
        <p:spPr>
          <a:xfrm>
            <a:off x="615458" y="521431"/>
            <a:ext cx="6268770" cy="1536192"/>
          </a:xfrm>
        </p:spPr>
        <p:txBody>
          <a:bodyPr anchor="b">
            <a:normAutofit/>
          </a:bodyPr>
          <a:lstStyle/>
          <a:p>
            <a:pPr algn="l">
              <a:lnSpc>
                <a:spcPct val="90000"/>
              </a:lnSpc>
            </a:pPr>
            <a:r>
              <a:rPr lang="en-US" sz="2900" b="1" dirty="0"/>
              <a:t>Key Activities of the MAS &amp; Members </a:t>
            </a:r>
            <a:br>
              <a:rPr lang="en-US" sz="2900" dirty="0"/>
            </a:br>
            <a:r>
              <a:rPr lang="en-US" sz="2900" b="1" dirty="0"/>
              <a:t>6. Members with Remarkable Achievements</a:t>
            </a:r>
            <a:endParaRPr lang="en-US" sz="2900" dirty="0"/>
          </a:p>
        </p:txBody>
      </p:sp>
      <p:sp>
        <p:nvSpPr>
          <p:cNvPr id="9" name="Content Placeholder 8">
            <a:extLst>
              <a:ext uri="{FF2B5EF4-FFF2-40B4-BE49-F238E27FC236}">
                <a16:creationId xmlns:a16="http://schemas.microsoft.com/office/drawing/2014/main" id="{750601E1-0C9B-7E8D-99D8-FA5AAECEAE3C}"/>
              </a:ext>
            </a:extLst>
          </p:cNvPr>
          <p:cNvSpPr>
            <a:spLocks noGrp="1"/>
          </p:cNvSpPr>
          <p:nvPr>
            <p:ph idx="1"/>
          </p:nvPr>
        </p:nvSpPr>
        <p:spPr>
          <a:xfrm>
            <a:off x="615458" y="2166730"/>
            <a:ext cx="6978038" cy="4283766"/>
          </a:xfrm>
        </p:spPr>
        <p:txBody>
          <a:bodyPr>
            <a:normAutofit fontScale="92500" lnSpcReduction="10000"/>
          </a:bodyPr>
          <a:lstStyle/>
          <a:p>
            <a:r>
              <a:rPr lang="en-US" sz="1400" b="1">
                <a:solidFill>
                  <a:srgbClr val="0E0E0E"/>
                </a:solidFill>
                <a:effectLst/>
                <a:latin typeface=".AppleSystemUIFont"/>
              </a:rPr>
              <a:t>First Neurosurgeon of the Maldives</a:t>
            </a:r>
            <a:endParaRPr lang="en-US" sz="1400">
              <a:solidFill>
                <a:srgbClr val="0E0E0E"/>
              </a:solidFill>
              <a:effectLst/>
              <a:latin typeface=".AppleSystemUIFont"/>
            </a:endParaRPr>
          </a:p>
          <a:p>
            <a:r>
              <a:rPr lang="en-US" sz="1400" b="1">
                <a:solidFill>
                  <a:srgbClr val="0E0E0E"/>
                </a:solidFill>
                <a:effectLst/>
                <a:latin typeface=".AppleSystemUIFont"/>
              </a:rPr>
              <a:t>Senior Consultant Sub-specialist in Neurosurgery, IGMH/DH</a:t>
            </a:r>
            <a:endParaRPr lang="en-US" sz="1400">
              <a:solidFill>
                <a:srgbClr val="0E0E0E"/>
              </a:solidFill>
              <a:effectLst/>
              <a:latin typeface=".AppleSystemUIFont"/>
            </a:endParaRPr>
          </a:p>
          <a:p>
            <a:r>
              <a:rPr lang="en-US" sz="1400" b="1">
                <a:solidFill>
                  <a:srgbClr val="0E0E0E"/>
                </a:solidFill>
                <a:effectLst/>
                <a:latin typeface=".AppleSystemUIFont"/>
              </a:rPr>
              <a:t>Member, Maldives Medical and Dental Council</a:t>
            </a: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Key Contributions:</a:t>
            </a:r>
            <a:endParaRPr lang="en-US" sz="1400">
              <a:solidFill>
                <a:srgbClr val="0E0E0E"/>
              </a:solidFill>
              <a:effectLst/>
              <a:latin typeface=".AppleSystemUIFont"/>
            </a:endParaRPr>
          </a:p>
          <a:p>
            <a:pPr>
              <a:spcBef>
                <a:spcPts val="900"/>
              </a:spcBef>
            </a:pPr>
            <a:r>
              <a:rPr lang="en-US" sz="1400" b="1">
                <a:solidFill>
                  <a:srgbClr val="0E0E0E"/>
                </a:solidFill>
                <a:effectLst/>
                <a:latin typeface=".AppleSystemUIFont"/>
              </a:rPr>
              <a:t>Established and sustained Neurosurgery services</a:t>
            </a:r>
            <a:r>
              <a:rPr lang="en-US" sz="1400">
                <a:solidFill>
                  <a:srgbClr val="0E0E0E"/>
                </a:solidFill>
                <a:effectLst/>
                <a:latin typeface=".AppleSystemUIFont"/>
              </a:rPr>
              <a:t> in the Maldives, advancing the country’s capacity to treat complex neurological conditions.</a:t>
            </a:r>
          </a:p>
          <a:p>
            <a:pPr>
              <a:spcBef>
                <a:spcPts val="900"/>
              </a:spcBef>
            </a:pPr>
            <a:r>
              <a:rPr lang="en-US" sz="1400">
                <a:solidFill>
                  <a:srgbClr val="0E0E0E"/>
                </a:solidFill>
                <a:effectLst/>
                <a:latin typeface=".AppleSystemUIFont"/>
              </a:rPr>
              <a:t>Pioneered </a:t>
            </a:r>
            <a:r>
              <a:rPr lang="en-US" sz="1400" b="1">
                <a:solidFill>
                  <a:srgbClr val="0E0E0E"/>
                </a:solidFill>
                <a:effectLst/>
                <a:latin typeface=".AppleSystemUIFont"/>
              </a:rPr>
              <a:t>new techniques</a:t>
            </a:r>
            <a:r>
              <a:rPr lang="en-US" sz="1400">
                <a:solidFill>
                  <a:srgbClr val="0E0E0E"/>
                </a:solidFill>
                <a:effectLst/>
                <a:latin typeface=".AppleSystemUIFont"/>
              </a:rPr>
              <a:t> in </a:t>
            </a:r>
            <a:r>
              <a:rPr lang="en-US" sz="1400" b="1">
                <a:solidFill>
                  <a:srgbClr val="0E0E0E"/>
                </a:solidFill>
                <a:effectLst/>
                <a:latin typeface=".AppleSystemUIFont"/>
              </a:rPr>
              <a:t>brain</a:t>
            </a:r>
            <a:r>
              <a:rPr lang="en-US" sz="1400">
                <a:solidFill>
                  <a:srgbClr val="0E0E0E"/>
                </a:solidFill>
                <a:effectLst/>
                <a:latin typeface=".AppleSystemUIFont"/>
              </a:rPr>
              <a:t> and </a:t>
            </a:r>
            <a:r>
              <a:rPr lang="en-US" sz="1400" b="1">
                <a:solidFill>
                  <a:srgbClr val="0E0E0E"/>
                </a:solidFill>
                <a:effectLst/>
                <a:latin typeface=".AppleSystemUIFont"/>
              </a:rPr>
              <a:t>spine surgeries</a:t>
            </a:r>
            <a:r>
              <a:rPr lang="en-US" sz="1400">
                <a:solidFill>
                  <a:srgbClr val="0E0E0E"/>
                </a:solidFill>
                <a:effectLst/>
                <a:latin typeface=".AppleSystemUIFont"/>
              </a:rPr>
              <a:t>, introducing advanced treatment options that have greatly improved patient outcomes.</a:t>
            </a:r>
          </a:p>
          <a:p>
            <a:pPr>
              <a:spcBef>
                <a:spcPts val="900"/>
              </a:spcBef>
            </a:pPr>
            <a:r>
              <a:rPr lang="en-US" sz="1400" b="1">
                <a:solidFill>
                  <a:srgbClr val="0E0E0E"/>
                </a:solidFill>
                <a:effectLst/>
                <a:latin typeface=".AppleSystemUIFont"/>
              </a:rPr>
              <a:t>First neurosurgeon</a:t>
            </a:r>
            <a:r>
              <a:rPr lang="en-US" sz="1400">
                <a:solidFill>
                  <a:srgbClr val="0E0E0E"/>
                </a:solidFill>
                <a:effectLst/>
                <a:latin typeface=".AppleSystemUIFont"/>
              </a:rPr>
              <a:t> to introduce </a:t>
            </a:r>
            <a:r>
              <a:rPr lang="en-US" sz="1400" b="1">
                <a:solidFill>
                  <a:srgbClr val="0E0E0E"/>
                </a:solidFill>
                <a:effectLst/>
                <a:latin typeface=".AppleSystemUIFont"/>
              </a:rPr>
              <a:t>endovascular procedures</a:t>
            </a:r>
            <a:r>
              <a:rPr lang="en-US" sz="1400">
                <a:solidFill>
                  <a:srgbClr val="0E0E0E"/>
                </a:solidFill>
                <a:effectLst/>
                <a:latin typeface=".AppleSystemUIFont"/>
              </a:rPr>
              <a:t> for treating </a:t>
            </a:r>
            <a:r>
              <a:rPr lang="en-US" sz="1400" b="1">
                <a:solidFill>
                  <a:srgbClr val="0E0E0E"/>
                </a:solidFill>
                <a:effectLst/>
                <a:latin typeface=".AppleSystemUIFont"/>
              </a:rPr>
              <a:t>cerebrovascular incidents</a:t>
            </a:r>
            <a:r>
              <a:rPr lang="en-US" sz="1400">
                <a:solidFill>
                  <a:srgbClr val="0E0E0E"/>
                </a:solidFill>
                <a:effectLst/>
                <a:latin typeface=".AppleSystemUIFont"/>
              </a:rPr>
              <a:t> in the Maldives, providing cutting-edge care for patients with neurological conditions.</a:t>
            </a:r>
          </a:p>
          <a:p>
            <a:pPr>
              <a:spcBef>
                <a:spcPts val="900"/>
              </a:spcBef>
            </a:pPr>
            <a:r>
              <a:rPr lang="en-US" sz="1400">
                <a:solidFill>
                  <a:srgbClr val="0E0E0E"/>
                </a:solidFill>
                <a:effectLst/>
                <a:latin typeface=".AppleSystemUIFont"/>
              </a:rPr>
              <a:t>Has undergone numerous specialized training programs and attended </a:t>
            </a:r>
            <a:r>
              <a:rPr lang="en-US" sz="1400" b="1">
                <a:solidFill>
                  <a:srgbClr val="0E0E0E"/>
                </a:solidFill>
                <a:effectLst/>
                <a:latin typeface=".AppleSystemUIFont"/>
              </a:rPr>
              <a:t>international conferences</a:t>
            </a:r>
            <a:r>
              <a:rPr lang="en-US" sz="1400">
                <a:solidFill>
                  <a:srgbClr val="0E0E0E"/>
                </a:solidFill>
                <a:effectLst/>
                <a:latin typeface=".AppleSystemUIFont"/>
              </a:rPr>
              <a:t>, consistently contributing to the development of the field.</a:t>
            </a: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Impact:</a:t>
            </a:r>
            <a:endParaRPr lang="en-US" sz="1400">
              <a:solidFill>
                <a:srgbClr val="0E0E0E"/>
              </a:solidFill>
              <a:effectLst/>
              <a:latin typeface=".AppleSystemUIFont"/>
            </a:endParaRPr>
          </a:p>
          <a:p>
            <a:r>
              <a:rPr lang="en-US" sz="1400">
                <a:solidFill>
                  <a:srgbClr val="0E0E0E"/>
                </a:solidFill>
                <a:effectLst/>
                <a:latin typeface=".AppleSystemUIFont"/>
              </a:rPr>
              <a:t>Dr. Ali </a:t>
            </a:r>
            <a:r>
              <a:rPr lang="en-US" sz="1400" err="1">
                <a:solidFill>
                  <a:srgbClr val="0E0E0E"/>
                </a:solidFill>
                <a:effectLst/>
                <a:latin typeface=".AppleSystemUIFont"/>
              </a:rPr>
              <a:t>Niyaf’s</a:t>
            </a:r>
            <a:r>
              <a:rPr lang="en-US" sz="1400">
                <a:solidFill>
                  <a:srgbClr val="0E0E0E"/>
                </a:solidFill>
                <a:effectLst/>
                <a:latin typeface=".AppleSystemUIFont"/>
              </a:rPr>
              <a:t> groundbreaking work in neurosurgery has transformed the field in the Maldives. His dedication to advancing surgical practices and improving patient care has solidified his place as a pioneering figure in Maldivian healthcare.</a:t>
            </a:r>
          </a:p>
          <a:p>
            <a:endParaRPr lang="en-US" sz="2200" dirty="0"/>
          </a:p>
        </p:txBody>
      </p:sp>
      <p:pic>
        <p:nvPicPr>
          <p:cNvPr id="5" name="Content Placeholder 4">
            <a:extLst>
              <a:ext uri="{FF2B5EF4-FFF2-40B4-BE49-F238E27FC236}">
                <a16:creationId xmlns:a16="http://schemas.microsoft.com/office/drawing/2014/main" id="{A23C3650-AB8B-4A60-60EA-828ACAC686C5}"/>
              </a:ext>
            </a:extLst>
          </p:cNvPr>
          <p:cNvPicPr>
            <a:picLocks noChangeAspect="1"/>
          </p:cNvPicPr>
          <p:nvPr/>
        </p:nvPicPr>
        <p:blipFill>
          <a:blip r:embed="rId2">
            <a:extLst>
              <a:ext uri="{28A0092B-C50C-407E-A947-70E740481C1C}">
                <a14:useLocalDpi xmlns:a14="http://schemas.microsoft.com/office/drawing/2010/main" val="0"/>
              </a:ext>
            </a:extLst>
          </a:blip>
          <a:srcRect l="12562" r="12562"/>
          <a:stretch/>
        </p:blipFill>
        <p:spPr>
          <a:xfrm>
            <a:off x="7684007" y="10"/>
            <a:ext cx="4152714" cy="6052426"/>
          </a:xfrm>
          <a:prstGeom prst="rect">
            <a:avLst/>
          </a:prstGeom>
        </p:spPr>
      </p:pic>
      <p:sp>
        <p:nvSpPr>
          <p:cNvPr id="6" name="TextBox 5">
            <a:extLst>
              <a:ext uri="{FF2B5EF4-FFF2-40B4-BE49-F238E27FC236}">
                <a16:creationId xmlns:a16="http://schemas.microsoft.com/office/drawing/2014/main" id="{1150A2CA-0DCE-01B7-A2A2-AD872908ACDB}"/>
              </a:ext>
            </a:extLst>
          </p:cNvPr>
          <p:cNvSpPr txBox="1"/>
          <p:nvPr/>
        </p:nvSpPr>
        <p:spPr>
          <a:xfrm>
            <a:off x="7837077" y="6213460"/>
            <a:ext cx="4152714" cy="369332"/>
          </a:xfrm>
          <a:prstGeom prst="rect">
            <a:avLst/>
          </a:prstGeom>
          <a:noFill/>
        </p:spPr>
        <p:txBody>
          <a:bodyPr wrap="square" rtlCol="0">
            <a:spAutoFit/>
          </a:bodyPr>
          <a:lstStyle/>
          <a:p>
            <a:pPr algn="ctr"/>
            <a:r>
              <a:rPr lang="en-US" dirty="0"/>
              <a:t>DR. ALI NIYAF </a:t>
            </a:r>
          </a:p>
        </p:txBody>
      </p:sp>
    </p:spTree>
    <p:extLst>
      <p:ext uri="{BB962C8B-B14F-4D97-AF65-F5344CB8AC3E}">
        <p14:creationId xmlns:p14="http://schemas.microsoft.com/office/powerpoint/2010/main" val="3106632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6D579-71AC-CFC7-2D69-FCEE2982E9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C2B6AD-4B1C-8D17-6D44-23316F646749}"/>
              </a:ext>
            </a:extLst>
          </p:cNvPr>
          <p:cNvSpPr>
            <a:spLocks noGrp="1"/>
          </p:cNvSpPr>
          <p:nvPr>
            <p:ph type="title"/>
          </p:nvPr>
        </p:nvSpPr>
        <p:spPr>
          <a:xfrm>
            <a:off x="615458" y="521431"/>
            <a:ext cx="6268770" cy="1536192"/>
          </a:xfrm>
        </p:spPr>
        <p:txBody>
          <a:bodyPr anchor="b">
            <a:normAutofit/>
          </a:bodyPr>
          <a:lstStyle/>
          <a:p>
            <a:pPr algn="l">
              <a:lnSpc>
                <a:spcPct val="90000"/>
              </a:lnSpc>
            </a:pPr>
            <a:r>
              <a:rPr lang="en-US" sz="2900" b="1" dirty="0"/>
              <a:t>Key Activities of the MAS &amp; Members </a:t>
            </a:r>
            <a:br>
              <a:rPr lang="en-US" sz="2900" dirty="0"/>
            </a:br>
            <a:r>
              <a:rPr lang="en-US" sz="2400" b="1" dirty="0"/>
              <a:t>6. Members with Remarkable Achievements</a:t>
            </a:r>
            <a:endParaRPr lang="en-US" sz="2900" dirty="0"/>
          </a:p>
        </p:txBody>
      </p:sp>
      <p:sp>
        <p:nvSpPr>
          <p:cNvPr id="9" name="Content Placeholder 8">
            <a:extLst>
              <a:ext uri="{FF2B5EF4-FFF2-40B4-BE49-F238E27FC236}">
                <a16:creationId xmlns:a16="http://schemas.microsoft.com/office/drawing/2014/main" id="{FD29D2D0-CF43-3894-34D6-110912451738}"/>
              </a:ext>
            </a:extLst>
          </p:cNvPr>
          <p:cNvSpPr>
            <a:spLocks noGrp="1"/>
          </p:cNvSpPr>
          <p:nvPr>
            <p:ph idx="1"/>
          </p:nvPr>
        </p:nvSpPr>
        <p:spPr>
          <a:xfrm>
            <a:off x="355279" y="2146852"/>
            <a:ext cx="6979799" cy="4435940"/>
          </a:xfrm>
        </p:spPr>
        <p:txBody>
          <a:bodyPr>
            <a:normAutofit fontScale="92500"/>
          </a:bodyPr>
          <a:lstStyle/>
          <a:p>
            <a:r>
              <a:rPr lang="en-US" sz="1400" b="1">
                <a:solidFill>
                  <a:srgbClr val="0E0E0E"/>
                </a:solidFill>
                <a:effectLst/>
                <a:latin typeface=".AppleSystemUIFont"/>
              </a:rPr>
              <a:t>First Surgical Oncologist in the Maldives</a:t>
            </a:r>
            <a:endParaRPr lang="en-US" sz="1400">
              <a:solidFill>
                <a:srgbClr val="0E0E0E"/>
              </a:solidFill>
              <a:effectLst/>
              <a:latin typeface=".AppleSystemUIFont"/>
            </a:endParaRPr>
          </a:p>
          <a:p>
            <a:r>
              <a:rPr lang="en-US" sz="1400" b="1">
                <a:solidFill>
                  <a:srgbClr val="0E0E0E"/>
                </a:solidFill>
                <a:effectLst/>
                <a:latin typeface=".AppleSystemUIFont"/>
              </a:rPr>
              <a:t>Director, National Cancer Center</a:t>
            </a:r>
            <a:endParaRPr lang="en-US" sz="1400">
              <a:solidFill>
                <a:srgbClr val="0E0E0E"/>
              </a:solidFill>
              <a:effectLst/>
              <a:latin typeface=".AppleSystemUIFont"/>
            </a:endParaRPr>
          </a:p>
          <a:p>
            <a:r>
              <a:rPr lang="en-US" sz="1400" b="1">
                <a:solidFill>
                  <a:srgbClr val="0E0E0E"/>
                </a:solidFill>
                <a:effectLst/>
                <a:latin typeface=".AppleSystemUIFont"/>
              </a:rPr>
              <a:t>Vice President, Maldives Association of Surgeons (MAS)</a:t>
            </a: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Key Contributions:</a:t>
            </a:r>
            <a:endParaRPr lang="en-US" sz="1400">
              <a:solidFill>
                <a:srgbClr val="0E0E0E"/>
              </a:solidFill>
              <a:effectLst/>
              <a:latin typeface=".AppleSystemUIFont"/>
            </a:endParaRPr>
          </a:p>
          <a:p>
            <a:pPr>
              <a:spcBef>
                <a:spcPts val="900"/>
              </a:spcBef>
            </a:pPr>
            <a:r>
              <a:rPr lang="en-US" sz="1400" b="1">
                <a:solidFill>
                  <a:srgbClr val="0E0E0E"/>
                </a:solidFill>
                <a:effectLst/>
                <a:latin typeface=".AppleSystemUIFont"/>
              </a:rPr>
              <a:t>Established and sustained oncology services</a:t>
            </a:r>
            <a:r>
              <a:rPr lang="en-US" sz="1400">
                <a:solidFill>
                  <a:srgbClr val="0E0E0E"/>
                </a:solidFill>
                <a:effectLst/>
                <a:latin typeface=".AppleSystemUIFont"/>
              </a:rPr>
              <a:t> in the Maldives, making cancer treatments widely accessible. Today, all types of cancer treatments, except radiation therapy, are available locally.</a:t>
            </a:r>
          </a:p>
          <a:p>
            <a:pPr>
              <a:spcBef>
                <a:spcPts val="900"/>
              </a:spcBef>
            </a:pPr>
            <a:r>
              <a:rPr lang="en-US" sz="1400">
                <a:solidFill>
                  <a:srgbClr val="0E0E0E"/>
                </a:solidFill>
                <a:effectLst/>
                <a:latin typeface=".AppleSystemUIFont"/>
              </a:rPr>
              <a:t>Played a crucial role in alleviating the suffering of cancer patients by providing comprehensive cancer care within the country.</a:t>
            </a:r>
          </a:p>
          <a:p>
            <a:pPr>
              <a:spcBef>
                <a:spcPts val="900"/>
              </a:spcBef>
            </a:pPr>
            <a:r>
              <a:rPr lang="en-US" sz="1400">
                <a:solidFill>
                  <a:srgbClr val="0E0E0E"/>
                </a:solidFill>
                <a:effectLst/>
                <a:latin typeface=".AppleSystemUIFont"/>
              </a:rPr>
              <a:t>Led </a:t>
            </a:r>
            <a:r>
              <a:rPr lang="en-US" sz="1400" b="1">
                <a:solidFill>
                  <a:srgbClr val="0E0E0E"/>
                </a:solidFill>
                <a:effectLst/>
                <a:latin typeface=".AppleSystemUIFont"/>
              </a:rPr>
              <a:t>nationwide cancer screening programs</a:t>
            </a:r>
            <a:r>
              <a:rPr lang="en-US" sz="1400">
                <a:solidFill>
                  <a:srgbClr val="0E0E0E"/>
                </a:solidFill>
                <a:effectLst/>
                <a:latin typeface=".AppleSystemUIFont"/>
              </a:rPr>
              <a:t>, visiting all inhabited islands of the Maldives with his Cancer Society team to promote early detection and awareness of cancer.</a:t>
            </a:r>
          </a:p>
          <a:p>
            <a:pPr>
              <a:spcBef>
                <a:spcPts val="900"/>
              </a:spcBef>
            </a:pPr>
            <a:r>
              <a:rPr lang="en-US" sz="1400">
                <a:solidFill>
                  <a:srgbClr val="0E0E0E"/>
                </a:solidFill>
                <a:effectLst/>
                <a:latin typeface=".AppleSystemUIFont"/>
              </a:rPr>
              <a:t>Currently serving as the </a:t>
            </a:r>
            <a:r>
              <a:rPr lang="en-US" sz="1400" b="1">
                <a:solidFill>
                  <a:srgbClr val="0E0E0E"/>
                </a:solidFill>
                <a:effectLst/>
                <a:latin typeface=".AppleSystemUIFont"/>
              </a:rPr>
              <a:t>Vice President of MAS</a:t>
            </a:r>
            <a:r>
              <a:rPr lang="en-US" sz="1400">
                <a:solidFill>
                  <a:srgbClr val="0E0E0E"/>
                </a:solidFill>
                <a:effectLst/>
                <a:latin typeface=".AppleSystemUIFont"/>
              </a:rPr>
              <a:t>, actively contributing to the growth of surgical services and cancer care in the nation.</a:t>
            </a: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Impact:</a:t>
            </a:r>
            <a:endParaRPr lang="en-US" sz="1400">
              <a:solidFill>
                <a:srgbClr val="0E0E0E"/>
              </a:solidFill>
              <a:effectLst/>
              <a:latin typeface=".AppleSystemUIFont"/>
            </a:endParaRPr>
          </a:p>
          <a:p>
            <a:r>
              <a:rPr lang="en-US" sz="1400">
                <a:solidFill>
                  <a:srgbClr val="0E0E0E"/>
                </a:solidFill>
                <a:effectLst/>
                <a:latin typeface=".AppleSystemUIFont"/>
              </a:rPr>
              <a:t>Dr. </a:t>
            </a:r>
            <a:r>
              <a:rPr lang="en-US" sz="1400" err="1">
                <a:solidFill>
                  <a:srgbClr val="0E0E0E"/>
                </a:solidFill>
                <a:effectLst/>
                <a:latin typeface=".AppleSystemUIFont"/>
              </a:rPr>
              <a:t>Shifan’s</a:t>
            </a:r>
            <a:r>
              <a:rPr lang="en-US" sz="1400">
                <a:solidFill>
                  <a:srgbClr val="0E0E0E"/>
                </a:solidFill>
                <a:effectLst/>
                <a:latin typeface=".AppleSystemUIFont"/>
              </a:rPr>
              <a:t> remarkable work in establishing oncology services has transformed cancer care in the Maldives. His dedication to improving patient outcomes and raising cancer awareness is commendable, making him a key figure in healthcare development.</a:t>
            </a:r>
            <a:r>
              <a:rPr lang="en-US" sz="2200" dirty="0"/>
              <a:t> </a:t>
            </a:r>
          </a:p>
        </p:txBody>
      </p:sp>
      <p:pic>
        <p:nvPicPr>
          <p:cNvPr id="5" name="Content Placeholder 4">
            <a:extLst>
              <a:ext uri="{FF2B5EF4-FFF2-40B4-BE49-F238E27FC236}">
                <a16:creationId xmlns:a16="http://schemas.microsoft.com/office/drawing/2014/main" id="{5D6B3B69-6714-ED90-EBD8-49431FF58F49}"/>
              </a:ext>
            </a:extLst>
          </p:cNvPr>
          <p:cNvPicPr>
            <a:picLocks noChangeAspect="1"/>
          </p:cNvPicPr>
          <p:nvPr/>
        </p:nvPicPr>
        <p:blipFill>
          <a:blip r:embed="rId2">
            <a:extLst>
              <a:ext uri="{28A0092B-C50C-407E-A947-70E740481C1C}">
                <a14:useLocalDpi xmlns:a14="http://schemas.microsoft.com/office/drawing/2010/main" val="0"/>
              </a:ext>
            </a:extLst>
          </a:blip>
          <a:srcRect l="14886" r="14886"/>
          <a:stretch/>
        </p:blipFill>
        <p:spPr>
          <a:xfrm>
            <a:off x="7684007" y="10"/>
            <a:ext cx="4152714" cy="6052426"/>
          </a:xfrm>
          <a:prstGeom prst="rect">
            <a:avLst/>
          </a:prstGeom>
        </p:spPr>
      </p:pic>
      <p:sp>
        <p:nvSpPr>
          <p:cNvPr id="6" name="TextBox 5">
            <a:extLst>
              <a:ext uri="{FF2B5EF4-FFF2-40B4-BE49-F238E27FC236}">
                <a16:creationId xmlns:a16="http://schemas.microsoft.com/office/drawing/2014/main" id="{89A72A78-EAAE-5232-7C64-B9677A20156F}"/>
              </a:ext>
            </a:extLst>
          </p:cNvPr>
          <p:cNvSpPr txBox="1"/>
          <p:nvPr/>
        </p:nvSpPr>
        <p:spPr>
          <a:xfrm>
            <a:off x="7837077" y="6213460"/>
            <a:ext cx="4152714" cy="369332"/>
          </a:xfrm>
          <a:prstGeom prst="rect">
            <a:avLst/>
          </a:prstGeom>
          <a:noFill/>
        </p:spPr>
        <p:txBody>
          <a:bodyPr wrap="square" rtlCol="0">
            <a:spAutoFit/>
          </a:bodyPr>
          <a:lstStyle/>
          <a:p>
            <a:pPr algn="ctr"/>
            <a:r>
              <a:rPr lang="en-US" dirty="0"/>
              <a:t>DR. MOHAMED SHIFAN </a:t>
            </a:r>
          </a:p>
        </p:txBody>
      </p:sp>
    </p:spTree>
    <p:extLst>
      <p:ext uri="{BB962C8B-B14F-4D97-AF65-F5344CB8AC3E}">
        <p14:creationId xmlns:p14="http://schemas.microsoft.com/office/powerpoint/2010/main" val="4172054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1EF768-78E4-7182-14F1-4C094DF2AC2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87095AC-752C-EFE2-0360-9937C85A3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ADE23-822E-038D-C328-40F44457D47E}"/>
              </a:ext>
            </a:extLst>
          </p:cNvPr>
          <p:cNvSpPr>
            <a:spLocks noGrp="1"/>
          </p:cNvSpPr>
          <p:nvPr>
            <p:ph type="title"/>
          </p:nvPr>
        </p:nvSpPr>
        <p:spPr>
          <a:xfrm>
            <a:off x="4768172" y="268721"/>
            <a:ext cx="6602193" cy="1536192"/>
          </a:xfrm>
        </p:spPr>
        <p:txBody>
          <a:bodyPr anchor="b">
            <a:normAutofit/>
          </a:bodyPr>
          <a:lstStyle/>
          <a:p>
            <a:pPr algn="l">
              <a:lnSpc>
                <a:spcPct val="90000"/>
              </a:lnSpc>
            </a:pPr>
            <a:r>
              <a:rPr lang="en-US" sz="2900" b="1" dirty="0"/>
              <a:t>Key Activities of the MAS &amp; Members </a:t>
            </a:r>
            <a:br>
              <a:rPr lang="en-US" sz="2900" dirty="0"/>
            </a:br>
            <a:r>
              <a:rPr lang="en-US" sz="2400" b="1" dirty="0"/>
              <a:t> 6. Members with Remarkable Achievements</a:t>
            </a:r>
            <a:endParaRPr lang="en-US" sz="2900" dirty="0"/>
          </a:p>
        </p:txBody>
      </p:sp>
      <p:sp>
        <p:nvSpPr>
          <p:cNvPr id="14" name="!!accent">
            <a:extLst>
              <a:ext uri="{FF2B5EF4-FFF2-40B4-BE49-F238E27FC236}">
                <a16:creationId xmlns:a16="http://schemas.microsoft.com/office/drawing/2014/main" id="{60E7E456-2E09-93BC-FFB0-C8F03239D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D4B3061-422F-C646-7A9B-027ECDFC15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7DC5D68B-2462-1EBD-6057-2B0CCD2A1F69}"/>
              </a:ext>
            </a:extLst>
          </p:cNvPr>
          <p:cNvSpPr>
            <a:spLocks noGrp="1"/>
          </p:cNvSpPr>
          <p:nvPr>
            <p:ph idx="1"/>
          </p:nvPr>
        </p:nvSpPr>
        <p:spPr>
          <a:xfrm>
            <a:off x="4509466" y="1958009"/>
            <a:ext cx="7159074" cy="4405041"/>
          </a:xfrm>
        </p:spPr>
        <p:txBody>
          <a:bodyPr>
            <a:normAutofit lnSpcReduction="10000"/>
          </a:bodyPr>
          <a:lstStyle/>
          <a:p>
            <a:r>
              <a:rPr lang="en-US" sz="1400" b="1">
                <a:solidFill>
                  <a:srgbClr val="0E0E0E"/>
                </a:solidFill>
                <a:effectLst/>
                <a:latin typeface=".AppleSystemUIFont"/>
              </a:rPr>
              <a:t>Senior Consultant in Surgery – Chief Surgical Officer, ADK Hospital</a:t>
            </a: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Key Contributions:</a:t>
            </a:r>
            <a:endParaRPr lang="en-US" sz="1400">
              <a:solidFill>
                <a:srgbClr val="0E0E0E"/>
              </a:solidFill>
              <a:effectLst/>
              <a:latin typeface=".AppleSystemUIFont"/>
            </a:endParaRPr>
          </a:p>
          <a:p>
            <a:pPr>
              <a:spcBef>
                <a:spcPts val="900"/>
              </a:spcBef>
            </a:pPr>
            <a:r>
              <a:rPr lang="en-US" sz="1400">
                <a:solidFill>
                  <a:srgbClr val="0E0E0E"/>
                </a:solidFill>
                <a:effectLst/>
                <a:latin typeface=".AppleSystemUIFont"/>
              </a:rPr>
              <a:t>Underwent advanced </a:t>
            </a:r>
            <a:r>
              <a:rPr lang="en-US" sz="1400" b="1">
                <a:solidFill>
                  <a:srgbClr val="0E0E0E"/>
                </a:solidFill>
                <a:effectLst/>
                <a:latin typeface=".AppleSystemUIFont"/>
              </a:rPr>
              <a:t>Minimally Invasive Surgical Training</a:t>
            </a:r>
            <a:r>
              <a:rPr lang="en-US" sz="1400">
                <a:solidFill>
                  <a:srgbClr val="0E0E0E"/>
                </a:solidFill>
                <a:effectLst/>
                <a:latin typeface=".AppleSystemUIFont"/>
              </a:rPr>
              <a:t> at </a:t>
            </a:r>
            <a:r>
              <a:rPr lang="en-US" sz="1400" b="1">
                <a:solidFill>
                  <a:srgbClr val="0E0E0E"/>
                </a:solidFill>
                <a:effectLst/>
                <a:latin typeface=".AppleSystemUIFont"/>
              </a:rPr>
              <a:t>World Laparoscopy Hospital, Gurgaon, India</a:t>
            </a:r>
            <a:r>
              <a:rPr lang="en-US" sz="1400">
                <a:solidFill>
                  <a:srgbClr val="0E0E0E"/>
                </a:solidFill>
                <a:effectLst/>
                <a:latin typeface=".AppleSystemUIFont"/>
              </a:rPr>
              <a:t>, securing </a:t>
            </a:r>
            <a:r>
              <a:rPr lang="en-US" sz="1400" b="1">
                <a:solidFill>
                  <a:srgbClr val="0E0E0E"/>
                </a:solidFill>
                <a:effectLst/>
                <a:latin typeface=".AppleSystemUIFont"/>
              </a:rPr>
              <a:t>first position</a:t>
            </a:r>
            <a:r>
              <a:rPr lang="en-US" sz="1400">
                <a:solidFill>
                  <a:srgbClr val="0E0E0E"/>
                </a:solidFill>
                <a:effectLst/>
                <a:latin typeface=".AppleSystemUIFont"/>
              </a:rPr>
              <a:t> in his batch.</a:t>
            </a:r>
          </a:p>
          <a:p>
            <a:pPr>
              <a:spcBef>
                <a:spcPts val="900"/>
              </a:spcBef>
            </a:pPr>
            <a:r>
              <a:rPr lang="en-US" sz="1400">
                <a:solidFill>
                  <a:srgbClr val="0E0E0E"/>
                </a:solidFill>
                <a:effectLst/>
                <a:latin typeface=".AppleSystemUIFont"/>
              </a:rPr>
              <a:t>Pioneered </a:t>
            </a:r>
            <a:r>
              <a:rPr lang="en-US" sz="1400" b="1">
                <a:solidFill>
                  <a:srgbClr val="0E0E0E"/>
                </a:solidFill>
                <a:effectLst/>
                <a:latin typeface=".AppleSystemUIFont"/>
              </a:rPr>
              <a:t>Single Incision Laparoscopic Surgeries</a:t>
            </a:r>
            <a:r>
              <a:rPr lang="en-US" sz="1400">
                <a:solidFill>
                  <a:srgbClr val="0E0E0E"/>
                </a:solidFill>
                <a:effectLst/>
                <a:latin typeface=".AppleSystemUIFont"/>
              </a:rPr>
              <a:t> in the Maldives, introducing advanced surgical techniques that have transformed surgical practice in the country.</a:t>
            </a:r>
          </a:p>
          <a:p>
            <a:pPr>
              <a:spcBef>
                <a:spcPts val="900"/>
              </a:spcBef>
            </a:pPr>
            <a:r>
              <a:rPr lang="en-US" sz="1400">
                <a:solidFill>
                  <a:srgbClr val="0E0E0E"/>
                </a:solidFill>
                <a:effectLst/>
                <a:latin typeface=".AppleSystemUIFont"/>
              </a:rPr>
              <a:t>Played a leading role in introducing and expanding </a:t>
            </a:r>
            <a:r>
              <a:rPr lang="en-US" sz="1400" b="1">
                <a:solidFill>
                  <a:srgbClr val="0E0E0E"/>
                </a:solidFill>
                <a:effectLst/>
                <a:latin typeface=".AppleSystemUIFont"/>
              </a:rPr>
              <a:t>Minimally Invasive Surgery</a:t>
            </a:r>
            <a:r>
              <a:rPr lang="en-US" sz="1400">
                <a:solidFill>
                  <a:srgbClr val="0E0E0E"/>
                </a:solidFill>
                <a:effectLst/>
                <a:latin typeface=".AppleSystemUIFont"/>
              </a:rPr>
              <a:t> across various surgical fields, setting new benchmarks in patient care.</a:t>
            </a:r>
          </a:p>
          <a:p>
            <a:pPr>
              <a:spcBef>
                <a:spcPts val="900"/>
              </a:spcBef>
            </a:pPr>
            <a:r>
              <a:rPr lang="en-US" sz="1400">
                <a:solidFill>
                  <a:srgbClr val="0E0E0E"/>
                </a:solidFill>
                <a:effectLst/>
                <a:latin typeface=".AppleSystemUIFont"/>
              </a:rPr>
              <a:t>Successfully </a:t>
            </a:r>
            <a:r>
              <a:rPr lang="en-US" sz="1400" b="1">
                <a:solidFill>
                  <a:srgbClr val="0E0E0E"/>
                </a:solidFill>
                <a:effectLst/>
                <a:latin typeface=".AppleSystemUIFont"/>
              </a:rPr>
              <a:t>established and sustained Bariatric Surgery services</a:t>
            </a:r>
            <a:r>
              <a:rPr lang="en-US" sz="1400">
                <a:solidFill>
                  <a:srgbClr val="0E0E0E"/>
                </a:solidFill>
                <a:effectLst/>
                <a:latin typeface=".AppleSystemUIFont"/>
              </a:rPr>
              <a:t> in the Maldives, performing numerous complex procedures and improving health outcomes for patients with obesity and related conditions.</a:t>
            </a:r>
          </a:p>
          <a:p>
            <a:pPr marL="0" indent="0">
              <a:buNone/>
            </a:pP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Impact:</a:t>
            </a:r>
            <a:endParaRPr lang="en-US" sz="1400">
              <a:solidFill>
                <a:srgbClr val="0E0E0E"/>
              </a:solidFill>
              <a:effectLst/>
              <a:latin typeface=".AppleSystemUIFont"/>
            </a:endParaRPr>
          </a:p>
          <a:p>
            <a:r>
              <a:rPr lang="en-US" sz="1400">
                <a:solidFill>
                  <a:srgbClr val="0E0E0E"/>
                </a:solidFill>
                <a:effectLst/>
                <a:latin typeface=".AppleSystemUIFont"/>
              </a:rPr>
              <a:t>Dr. Ahmed Nishan’s efforts in advancing laparoscopic and bariatric surgeries have been pivotal in elevating surgical care standards in the Maldives. His dedication to surgical innovation and patient-centered care has left a lasting impact on the Maldivian healthcare system.</a:t>
            </a:r>
          </a:p>
        </p:txBody>
      </p:sp>
      <p:pic>
        <p:nvPicPr>
          <p:cNvPr id="5" name="Content Placeholder 4">
            <a:extLst>
              <a:ext uri="{FF2B5EF4-FFF2-40B4-BE49-F238E27FC236}">
                <a16:creationId xmlns:a16="http://schemas.microsoft.com/office/drawing/2014/main" id="{C3B99DC6-4DA0-E752-1F4E-C23E7AEE860F}"/>
              </a:ext>
            </a:extLst>
          </p:cNvPr>
          <p:cNvPicPr>
            <a:picLocks noChangeAspect="1"/>
          </p:cNvPicPr>
          <p:nvPr/>
        </p:nvPicPr>
        <p:blipFill>
          <a:blip r:embed="rId2">
            <a:extLst>
              <a:ext uri="{28A0092B-C50C-407E-A947-70E740481C1C}">
                <a14:useLocalDpi xmlns:a14="http://schemas.microsoft.com/office/drawing/2010/main" val="0"/>
              </a:ext>
            </a:extLst>
          </a:blip>
          <a:srcRect l="10404" r="10404"/>
          <a:stretch/>
        </p:blipFill>
        <p:spPr>
          <a:xfrm>
            <a:off x="154704" y="0"/>
            <a:ext cx="4152714" cy="6052426"/>
          </a:xfrm>
          <a:prstGeom prst="rect">
            <a:avLst/>
          </a:prstGeom>
        </p:spPr>
      </p:pic>
      <p:sp>
        <p:nvSpPr>
          <p:cNvPr id="6" name="TextBox 5">
            <a:extLst>
              <a:ext uri="{FF2B5EF4-FFF2-40B4-BE49-F238E27FC236}">
                <a16:creationId xmlns:a16="http://schemas.microsoft.com/office/drawing/2014/main" id="{727B01FC-C010-0BEA-ED23-D1882D7C3A18}"/>
              </a:ext>
            </a:extLst>
          </p:cNvPr>
          <p:cNvSpPr txBox="1"/>
          <p:nvPr/>
        </p:nvSpPr>
        <p:spPr>
          <a:xfrm>
            <a:off x="-107051" y="6085881"/>
            <a:ext cx="4152714" cy="369332"/>
          </a:xfrm>
          <a:prstGeom prst="rect">
            <a:avLst/>
          </a:prstGeom>
          <a:noFill/>
        </p:spPr>
        <p:txBody>
          <a:bodyPr wrap="square" rtlCol="0">
            <a:spAutoFit/>
          </a:bodyPr>
          <a:lstStyle/>
          <a:p>
            <a:pPr algn="ctr"/>
            <a:r>
              <a:rPr lang="en-US" dirty="0"/>
              <a:t>DR. AHMED NISHAN</a:t>
            </a:r>
          </a:p>
        </p:txBody>
      </p:sp>
    </p:spTree>
    <p:extLst>
      <p:ext uri="{BB962C8B-B14F-4D97-AF65-F5344CB8AC3E}">
        <p14:creationId xmlns:p14="http://schemas.microsoft.com/office/powerpoint/2010/main" val="1361214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AF261D-7422-0C20-B329-7CBC477B436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B858F4-E29E-8B53-02F1-3BFCEF6C3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35C68-3814-A1C9-4FDD-226706220614}"/>
              </a:ext>
            </a:extLst>
          </p:cNvPr>
          <p:cNvSpPr>
            <a:spLocks noGrp="1"/>
          </p:cNvSpPr>
          <p:nvPr>
            <p:ph type="title"/>
          </p:nvPr>
        </p:nvSpPr>
        <p:spPr>
          <a:xfrm>
            <a:off x="4641575" y="268721"/>
            <a:ext cx="6268770" cy="1003488"/>
          </a:xfrm>
        </p:spPr>
        <p:txBody>
          <a:bodyPr anchor="b">
            <a:normAutofit/>
          </a:bodyPr>
          <a:lstStyle/>
          <a:p>
            <a:pPr algn="l">
              <a:lnSpc>
                <a:spcPct val="90000"/>
              </a:lnSpc>
            </a:pPr>
            <a:r>
              <a:rPr lang="en-US" sz="2900" b="1" dirty="0"/>
              <a:t>Key Activities of the MAS &amp; Members </a:t>
            </a:r>
            <a:br>
              <a:rPr lang="en-US" sz="2900" dirty="0"/>
            </a:br>
            <a:r>
              <a:rPr lang="en-US" sz="2400" b="1" dirty="0"/>
              <a:t> 6. Members with Remarkable Achievements</a:t>
            </a:r>
            <a:endParaRPr lang="en-US" sz="2900" dirty="0"/>
          </a:p>
        </p:txBody>
      </p:sp>
      <p:sp>
        <p:nvSpPr>
          <p:cNvPr id="14" name="!!accent">
            <a:extLst>
              <a:ext uri="{FF2B5EF4-FFF2-40B4-BE49-F238E27FC236}">
                <a16:creationId xmlns:a16="http://schemas.microsoft.com/office/drawing/2014/main" id="{5AACA852-34CC-6890-7CA1-216E8A820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3A8A964-4D13-5796-516E-7AFE8E304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Content Placeholder 8">
            <a:extLst>
              <a:ext uri="{FF2B5EF4-FFF2-40B4-BE49-F238E27FC236}">
                <a16:creationId xmlns:a16="http://schemas.microsoft.com/office/drawing/2014/main" id="{EB04069E-3E76-B0CD-FB4C-A822856E7AA5}"/>
              </a:ext>
            </a:extLst>
          </p:cNvPr>
          <p:cNvSpPr>
            <a:spLocks noGrp="1"/>
          </p:cNvSpPr>
          <p:nvPr>
            <p:ph idx="1"/>
          </p:nvPr>
        </p:nvSpPr>
        <p:spPr>
          <a:xfrm>
            <a:off x="4641575" y="1441174"/>
            <a:ext cx="6931919" cy="5148105"/>
          </a:xfrm>
        </p:spPr>
        <p:txBody>
          <a:bodyPr>
            <a:normAutofit fontScale="70000" lnSpcReduction="20000"/>
          </a:bodyPr>
          <a:lstStyle/>
          <a:p>
            <a:r>
              <a:rPr lang="en-US" sz="1800" b="1">
                <a:solidFill>
                  <a:srgbClr val="0E0E0E"/>
                </a:solidFill>
                <a:effectLst/>
                <a:latin typeface=".AppleSystemUIFont"/>
              </a:rPr>
              <a:t>First Subspecialist in Plastic and Reconstructive Surgery in the Maldives</a:t>
            </a:r>
          </a:p>
          <a:p>
            <a:r>
              <a:rPr lang="en-US" sz="1800" b="1">
                <a:solidFill>
                  <a:srgbClr val="0E0E0E"/>
                </a:solidFill>
                <a:effectLst/>
                <a:latin typeface=".AppleSystemUIFont"/>
              </a:rPr>
              <a:t>Current Executive Secretary of the Maldives Association of Surgeons (MAS)</a:t>
            </a:r>
          </a:p>
          <a:p>
            <a:pPr marL="0" indent="0">
              <a:buNone/>
            </a:pPr>
            <a:endParaRPr lang="en-US" sz="1800" b="1">
              <a:solidFill>
                <a:srgbClr val="0E0E0E"/>
              </a:solidFill>
              <a:effectLst/>
              <a:latin typeface=".AppleSystemUIFont"/>
            </a:endParaRPr>
          </a:p>
          <a:p>
            <a:r>
              <a:rPr lang="en-US" sz="1800" b="1">
                <a:solidFill>
                  <a:srgbClr val="0E0E0E"/>
                </a:solidFill>
                <a:effectLst/>
                <a:latin typeface=".AppleSystemUIFont"/>
              </a:rPr>
              <a:t>Key Contributions and Achievements:</a:t>
            </a:r>
            <a:endParaRPr lang="en-US" sz="1800">
              <a:solidFill>
                <a:srgbClr val="0E0E0E"/>
              </a:solidFill>
              <a:effectLst/>
              <a:latin typeface=".AppleSystemUIFont"/>
            </a:endParaRPr>
          </a:p>
          <a:p>
            <a:pPr>
              <a:spcBef>
                <a:spcPts val="900"/>
              </a:spcBef>
            </a:pPr>
            <a:r>
              <a:rPr lang="en-US" sz="1800" b="1">
                <a:solidFill>
                  <a:srgbClr val="0E0E0E"/>
                </a:solidFill>
                <a:effectLst/>
                <a:latin typeface=".AppleSystemUIFont"/>
              </a:rPr>
              <a:t>Leadership in MAS:</a:t>
            </a:r>
            <a:r>
              <a:rPr lang="en-US" sz="1800">
                <a:solidFill>
                  <a:srgbClr val="0E0E0E"/>
                </a:solidFill>
                <a:effectLst/>
                <a:latin typeface=".AppleSystemUIFont"/>
              </a:rPr>
              <a:t> Serving as the current Executive Secretary of MAS, Dr. Waheed has been instrumental in advancing the field of surgery across the Maldives, shaping its future and guiding the development of surgical care.</a:t>
            </a:r>
          </a:p>
          <a:p>
            <a:pPr>
              <a:spcBef>
                <a:spcPts val="900"/>
              </a:spcBef>
            </a:pPr>
            <a:r>
              <a:rPr lang="en-US" sz="1800" b="1">
                <a:solidFill>
                  <a:srgbClr val="0E0E0E"/>
                </a:solidFill>
                <a:effectLst/>
                <a:latin typeface=".AppleSystemUIFont"/>
              </a:rPr>
              <a:t>Department Head at IGMH/DH:</a:t>
            </a:r>
            <a:r>
              <a:rPr lang="en-US" sz="1800">
                <a:solidFill>
                  <a:srgbClr val="0E0E0E"/>
                </a:solidFill>
                <a:effectLst/>
                <a:latin typeface=".AppleSystemUIFont"/>
              </a:rPr>
              <a:t> As the Head of the Department of Surgery at Indira Gandhi Memorial Hospital, Dr. Waheed leads the surgical team in providing world-class care, shaping surgical practices and training future generations of surgeons.</a:t>
            </a:r>
          </a:p>
          <a:p>
            <a:pPr>
              <a:spcBef>
                <a:spcPts val="900"/>
              </a:spcBef>
            </a:pPr>
            <a:r>
              <a:rPr lang="en-US" sz="1800" b="1">
                <a:solidFill>
                  <a:srgbClr val="0E0E0E"/>
                </a:solidFill>
                <a:effectLst/>
                <a:latin typeface=".AppleSystemUIFont"/>
              </a:rPr>
              <a:t>Pioneer in Advanced Wound Care:</a:t>
            </a:r>
            <a:r>
              <a:rPr lang="en-US" sz="1800">
                <a:solidFill>
                  <a:srgbClr val="0E0E0E"/>
                </a:solidFill>
                <a:effectLst/>
                <a:latin typeface=".AppleSystemUIFont"/>
              </a:rPr>
              <a:t> He established and introduced advanced wound care services across the Maldives, revolutionizing the way wound management is approached in the country.</a:t>
            </a:r>
          </a:p>
          <a:p>
            <a:pPr>
              <a:spcBef>
                <a:spcPts val="900"/>
              </a:spcBef>
            </a:pPr>
            <a:r>
              <a:rPr lang="en-US" sz="1800" b="1">
                <a:solidFill>
                  <a:srgbClr val="0E0E0E"/>
                </a:solidFill>
                <a:effectLst/>
                <a:latin typeface=".AppleSystemUIFont"/>
              </a:rPr>
              <a:t>International Leadership in Wound Care:</a:t>
            </a:r>
            <a:r>
              <a:rPr lang="en-US" sz="1800">
                <a:solidFill>
                  <a:srgbClr val="0E0E0E"/>
                </a:solidFill>
                <a:effectLst/>
                <a:latin typeface=".AppleSystemUIFont"/>
              </a:rPr>
              <a:t> Chaired the International Conference on Wound Care held in the Maldives in 2015, and is a member of global wound care societies, sharing best practices and innovations.</a:t>
            </a:r>
          </a:p>
          <a:p>
            <a:pPr>
              <a:spcBef>
                <a:spcPts val="900"/>
              </a:spcBef>
            </a:pPr>
            <a:r>
              <a:rPr lang="en-US" sz="1800" b="1">
                <a:solidFill>
                  <a:srgbClr val="0E0E0E"/>
                </a:solidFill>
                <a:effectLst/>
                <a:latin typeface=".AppleSystemUIFont"/>
              </a:rPr>
              <a:t>Mentorship and Training:</a:t>
            </a:r>
            <a:r>
              <a:rPr lang="en-US" sz="1800">
                <a:solidFill>
                  <a:srgbClr val="0E0E0E"/>
                </a:solidFill>
                <a:effectLst/>
                <a:latin typeface=".AppleSystemUIFont"/>
              </a:rPr>
              <a:t> Dr. Waheed is known for his dedication to mentorship, having trained and guided numerous surgeons in the Maldives, impacting the country’s surgical standards.</a:t>
            </a:r>
          </a:p>
          <a:p>
            <a:pPr>
              <a:spcBef>
                <a:spcPts val="900"/>
              </a:spcBef>
            </a:pPr>
            <a:r>
              <a:rPr lang="en-US" sz="1800" b="1">
                <a:solidFill>
                  <a:srgbClr val="0E0E0E"/>
                </a:solidFill>
                <a:effectLst/>
                <a:latin typeface=".AppleSystemUIFont"/>
              </a:rPr>
              <a:t>Impact</a:t>
            </a:r>
            <a:endParaRPr lang="en-US" sz="1800">
              <a:solidFill>
                <a:srgbClr val="0E0E0E"/>
              </a:solidFill>
              <a:effectLst/>
              <a:latin typeface=".AppleSystemUIFont"/>
            </a:endParaRPr>
          </a:p>
          <a:p>
            <a:r>
              <a:rPr lang="en-US" sz="1800">
                <a:solidFill>
                  <a:srgbClr val="0E0E0E"/>
                </a:solidFill>
                <a:effectLst/>
                <a:latin typeface=".AppleSystemUIFont"/>
              </a:rPr>
              <a:t>Dr. Waheed has significantly advanced surgical care in the Maldives, particularly in plastic and reconstructive surgery. His contributions to wound care and leadership within MAS have improved healthcare standards, while his mentorship has shaped the next generation of surgeons, leaving a lasting impact on the country’s healthcare system.</a:t>
            </a:r>
          </a:p>
          <a:p>
            <a:endParaRPr lang="en-US" sz="1800">
              <a:solidFill>
                <a:srgbClr val="0E0E0E"/>
              </a:solidFill>
              <a:effectLst/>
              <a:latin typeface=".AppleSystemUIFont"/>
            </a:endParaRPr>
          </a:p>
          <a:p>
            <a:pPr>
              <a:spcBef>
                <a:spcPts val="900"/>
              </a:spcBef>
            </a:pPr>
            <a:endParaRPr lang="en-US" sz="1400">
              <a:solidFill>
                <a:srgbClr val="0E0E0E"/>
              </a:solidFill>
              <a:effectLst/>
              <a:latin typeface=".AppleSystemUIFont"/>
            </a:endParaRPr>
          </a:p>
        </p:txBody>
      </p:sp>
      <p:pic>
        <p:nvPicPr>
          <p:cNvPr id="5" name="Content Placeholder 4">
            <a:extLst>
              <a:ext uri="{FF2B5EF4-FFF2-40B4-BE49-F238E27FC236}">
                <a16:creationId xmlns:a16="http://schemas.microsoft.com/office/drawing/2014/main" id="{36B0639A-1941-9E63-13F1-B267733EF70B}"/>
              </a:ext>
            </a:extLst>
          </p:cNvPr>
          <p:cNvPicPr>
            <a:picLocks noChangeAspect="1"/>
          </p:cNvPicPr>
          <p:nvPr/>
        </p:nvPicPr>
        <p:blipFill>
          <a:blip r:embed="rId2">
            <a:extLst>
              <a:ext uri="{28A0092B-C50C-407E-A947-70E740481C1C}">
                <a14:useLocalDpi xmlns:a14="http://schemas.microsoft.com/office/drawing/2010/main" val="0"/>
              </a:ext>
            </a:extLst>
          </a:blip>
          <a:srcRect l="4486" r="4486"/>
          <a:stretch/>
        </p:blipFill>
        <p:spPr>
          <a:xfrm>
            <a:off x="154704" y="0"/>
            <a:ext cx="4152714" cy="6052426"/>
          </a:xfrm>
          <a:prstGeom prst="rect">
            <a:avLst/>
          </a:prstGeom>
        </p:spPr>
      </p:pic>
      <p:sp>
        <p:nvSpPr>
          <p:cNvPr id="6" name="TextBox 5">
            <a:extLst>
              <a:ext uri="{FF2B5EF4-FFF2-40B4-BE49-F238E27FC236}">
                <a16:creationId xmlns:a16="http://schemas.microsoft.com/office/drawing/2014/main" id="{4EB2DF97-A4FF-04AD-037E-277D1AB16DB1}"/>
              </a:ext>
            </a:extLst>
          </p:cNvPr>
          <p:cNvSpPr txBox="1"/>
          <p:nvPr/>
        </p:nvSpPr>
        <p:spPr>
          <a:xfrm>
            <a:off x="-107051" y="6085881"/>
            <a:ext cx="4152714" cy="369332"/>
          </a:xfrm>
          <a:prstGeom prst="rect">
            <a:avLst/>
          </a:prstGeom>
          <a:noFill/>
        </p:spPr>
        <p:txBody>
          <a:bodyPr wrap="square" rtlCol="0">
            <a:spAutoFit/>
          </a:bodyPr>
          <a:lstStyle/>
          <a:p>
            <a:pPr algn="ctr"/>
            <a:r>
              <a:rPr lang="en-US" dirty="0"/>
              <a:t>DR. MOHAMED WAHEED</a:t>
            </a:r>
          </a:p>
        </p:txBody>
      </p:sp>
    </p:spTree>
    <p:extLst>
      <p:ext uri="{BB962C8B-B14F-4D97-AF65-F5344CB8AC3E}">
        <p14:creationId xmlns:p14="http://schemas.microsoft.com/office/powerpoint/2010/main" val="1337335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B6FB9-0FB9-9FBD-BFD4-1EF685464A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03236-1D84-48A5-4EAD-547E9907D72D}"/>
              </a:ext>
            </a:extLst>
          </p:cNvPr>
          <p:cNvSpPr>
            <a:spLocks noGrp="1"/>
          </p:cNvSpPr>
          <p:nvPr>
            <p:ph type="title"/>
          </p:nvPr>
        </p:nvSpPr>
        <p:spPr>
          <a:xfrm>
            <a:off x="615458" y="521431"/>
            <a:ext cx="6268770" cy="1536192"/>
          </a:xfrm>
        </p:spPr>
        <p:txBody>
          <a:bodyPr anchor="b">
            <a:normAutofit/>
          </a:bodyPr>
          <a:lstStyle/>
          <a:p>
            <a:pPr algn="l">
              <a:lnSpc>
                <a:spcPct val="90000"/>
              </a:lnSpc>
            </a:pPr>
            <a:r>
              <a:rPr lang="en-US" sz="2900" b="1" dirty="0"/>
              <a:t>Key Activities of the MAS &amp; Members </a:t>
            </a:r>
            <a:br>
              <a:rPr lang="en-US" sz="2900" dirty="0"/>
            </a:br>
            <a:r>
              <a:rPr lang="en-US" sz="2400" b="1" dirty="0"/>
              <a:t>6. Members with Remarkable Achievements</a:t>
            </a:r>
            <a:endParaRPr lang="en-US" sz="2900" dirty="0"/>
          </a:p>
        </p:txBody>
      </p:sp>
      <p:sp>
        <p:nvSpPr>
          <p:cNvPr id="9" name="Content Placeholder 8">
            <a:extLst>
              <a:ext uri="{FF2B5EF4-FFF2-40B4-BE49-F238E27FC236}">
                <a16:creationId xmlns:a16="http://schemas.microsoft.com/office/drawing/2014/main" id="{E39E4C22-ED06-8D19-A6AB-84B8D217127B}"/>
              </a:ext>
            </a:extLst>
          </p:cNvPr>
          <p:cNvSpPr>
            <a:spLocks noGrp="1"/>
          </p:cNvSpPr>
          <p:nvPr>
            <p:ph idx="1"/>
          </p:nvPr>
        </p:nvSpPr>
        <p:spPr>
          <a:xfrm>
            <a:off x="202209" y="2156791"/>
            <a:ext cx="7112991" cy="4324298"/>
          </a:xfrm>
        </p:spPr>
        <p:txBody>
          <a:bodyPr>
            <a:normAutofit fontScale="92500" lnSpcReduction="20000"/>
          </a:bodyPr>
          <a:lstStyle/>
          <a:p>
            <a:r>
              <a:rPr lang="en-US" sz="1400" b="1">
                <a:solidFill>
                  <a:srgbClr val="0E0E0E"/>
                </a:solidFill>
                <a:effectLst/>
                <a:latin typeface=".AppleSystemUIFont"/>
              </a:rPr>
              <a:t>Senior Consultant in Surgery – IGMH/DH</a:t>
            </a:r>
            <a:endParaRPr lang="en-US" sz="1400">
              <a:solidFill>
                <a:srgbClr val="0E0E0E"/>
              </a:solidFill>
              <a:effectLst/>
              <a:latin typeface=".AppleSystemUIFont"/>
            </a:endParaRPr>
          </a:p>
          <a:p>
            <a:r>
              <a:rPr lang="en-US" sz="1400" b="1">
                <a:solidFill>
                  <a:srgbClr val="0E0E0E"/>
                </a:solidFill>
                <a:effectLst/>
                <a:latin typeface=".AppleSystemUIFont"/>
              </a:rPr>
              <a:t>President, Maldives Association of Surgeons (MAS)</a:t>
            </a:r>
            <a:endParaRPr lang="en-US" sz="1400">
              <a:solidFill>
                <a:srgbClr val="0E0E0E"/>
              </a:solidFill>
              <a:effectLst/>
              <a:latin typeface=".AppleSystemUIFont"/>
            </a:endParaRPr>
          </a:p>
          <a:p>
            <a:pPr marL="0" indent="0">
              <a:buNone/>
            </a:pP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Key Contributions:</a:t>
            </a:r>
            <a:endParaRPr lang="en-US" sz="1400">
              <a:solidFill>
                <a:srgbClr val="0E0E0E"/>
              </a:solidFill>
              <a:effectLst/>
              <a:latin typeface=".AppleSystemUIFont"/>
            </a:endParaRPr>
          </a:p>
          <a:p>
            <a:pPr>
              <a:spcBef>
                <a:spcPts val="900"/>
              </a:spcBef>
            </a:pPr>
            <a:r>
              <a:rPr lang="en-US" sz="1400">
                <a:solidFill>
                  <a:srgbClr val="0E0E0E"/>
                </a:solidFill>
                <a:effectLst/>
                <a:latin typeface=".AppleSystemUIFont"/>
              </a:rPr>
              <a:t>Served as </a:t>
            </a:r>
            <a:r>
              <a:rPr lang="en-US" sz="1400" b="1">
                <a:solidFill>
                  <a:srgbClr val="0E0E0E"/>
                </a:solidFill>
                <a:effectLst/>
                <a:latin typeface=".AppleSystemUIFont"/>
              </a:rPr>
              <a:t>Head of Surgery Teams</a:t>
            </a:r>
            <a:r>
              <a:rPr lang="en-US" sz="1400">
                <a:solidFill>
                  <a:srgbClr val="0E0E0E"/>
                </a:solidFill>
                <a:effectLst/>
                <a:latin typeface=".AppleSystemUIFont"/>
              </a:rPr>
              <a:t> in leading hospitals, including </a:t>
            </a:r>
            <a:r>
              <a:rPr lang="en-US" sz="1400" b="1">
                <a:solidFill>
                  <a:srgbClr val="0E0E0E"/>
                </a:solidFill>
                <a:effectLst/>
                <a:latin typeface=".AppleSystemUIFont"/>
              </a:rPr>
              <a:t>IGMH</a:t>
            </a:r>
            <a:r>
              <a:rPr lang="en-US" sz="1400">
                <a:solidFill>
                  <a:srgbClr val="0E0E0E"/>
                </a:solidFill>
                <a:effectLst/>
                <a:latin typeface=".AppleSystemUIFont"/>
              </a:rPr>
              <a:t>, </a:t>
            </a:r>
            <a:r>
              <a:rPr lang="en-US" sz="1400" b="1">
                <a:solidFill>
                  <a:srgbClr val="0E0E0E"/>
                </a:solidFill>
                <a:effectLst/>
                <a:latin typeface=".AppleSystemUIFont"/>
              </a:rPr>
              <a:t>ADK</a:t>
            </a:r>
            <a:r>
              <a:rPr lang="en-US" sz="1400">
                <a:solidFill>
                  <a:srgbClr val="0E0E0E"/>
                </a:solidFill>
                <a:effectLst/>
                <a:latin typeface=".AppleSystemUIFont"/>
              </a:rPr>
              <a:t>, and </a:t>
            </a:r>
            <a:r>
              <a:rPr lang="en-US" sz="1400" b="1" err="1">
                <a:solidFill>
                  <a:srgbClr val="0E0E0E"/>
                </a:solidFill>
                <a:effectLst/>
                <a:latin typeface=".AppleSystemUIFont"/>
              </a:rPr>
              <a:t>TreeTop</a:t>
            </a:r>
            <a:r>
              <a:rPr lang="en-US" sz="1400" b="1">
                <a:solidFill>
                  <a:srgbClr val="0E0E0E"/>
                </a:solidFill>
                <a:effectLst/>
                <a:latin typeface=".AppleSystemUIFont"/>
              </a:rPr>
              <a:t> Hospital</a:t>
            </a:r>
            <a:r>
              <a:rPr lang="en-US" sz="1400">
                <a:solidFill>
                  <a:srgbClr val="0E0E0E"/>
                </a:solidFill>
                <a:effectLst/>
                <a:latin typeface=".AppleSystemUIFont"/>
              </a:rPr>
              <a:t>, contributing to the advancement of surgical services.</a:t>
            </a:r>
          </a:p>
          <a:p>
            <a:pPr>
              <a:spcBef>
                <a:spcPts val="900"/>
              </a:spcBef>
            </a:pPr>
            <a:r>
              <a:rPr lang="en-US" sz="1400">
                <a:solidFill>
                  <a:srgbClr val="0E0E0E"/>
                </a:solidFill>
                <a:effectLst/>
                <a:latin typeface=".AppleSystemUIFont"/>
              </a:rPr>
              <a:t>A pioneer in </a:t>
            </a:r>
            <a:r>
              <a:rPr lang="en-US" sz="1400" b="1">
                <a:solidFill>
                  <a:srgbClr val="0E0E0E"/>
                </a:solidFill>
                <a:effectLst/>
                <a:latin typeface=".AppleSystemUIFont"/>
              </a:rPr>
              <a:t>Minimally Invasive Surgery (MIS)</a:t>
            </a:r>
            <a:r>
              <a:rPr lang="en-US" sz="1400">
                <a:solidFill>
                  <a:srgbClr val="0E0E0E"/>
                </a:solidFill>
                <a:effectLst/>
                <a:latin typeface=".AppleSystemUIFont"/>
              </a:rPr>
              <a:t> in the Maldives. Led the introduction of MIS in </a:t>
            </a:r>
            <a:r>
              <a:rPr lang="en-US" sz="1400" b="1">
                <a:solidFill>
                  <a:srgbClr val="0E0E0E"/>
                </a:solidFill>
                <a:effectLst/>
                <a:latin typeface=".AppleSystemUIFont"/>
              </a:rPr>
              <a:t>four regional hospitals</a:t>
            </a:r>
            <a:r>
              <a:rPr lang="en-US" sz="1400">
                <a:solidFill>
                  <a:srgbClr val="0E0E0E"/>
                </a:solidFill>
                <a:effectLst/>
                <a:latin typeface=".AppleSystemUIFont"/>
              </a:rPr>
              <a:t>—</a:t>
            </a:r>
            <a:r>
              <a:rPr lang="en-US" sz="1400" err="1">
                <a:solidFill>
                  <a:srgbClr val="0E0E0E"/>
                </a:solidFill>
                <a:effectLst/>
                <a:latin typeface=".AppleSystemUIFont"/>
              </a:rPr>
              <a:t>Kulhudhuffushi</a:t>
            </a:r>
            <a:r>
              <a:rPr lang="en-US" sz="1400">
                <a:solidFill>
                  <a:srgbClr val="0E0E0E"/>
                </a:solidFill>
                <a:effectLst/>
                <a:latin typeface=".AppleSystemUIFont"/>
              </a:rPr>
              <a:t> Regional Hospital (KRH), Abdul Samad Memorial Hospital (ASMH), </a:t>
            </a:r>
            <a:r>
              <a:rPr lang="en-US" sz="1400" err="1">
                <a:solidFill>
                  <a:srgbClr val="0E0E0E"/>
                </a:solidFill>
                <a:effectLst/>
                <a:latin typeface=".AppleSystemUIFont"/>
              </a:rPr>
              <a:t>Ungoofaaru</a:t>
            </a:r>
            <a:r>
              <a:rPr lang="en-US" sz="1400">
                <a:solidFill>
                  <a:srgbClr val="0E0E0E"/>
                </a:solidFill>
                <a:effectLst/>
                <a:latin typeface=".AppleSystemUIFont"/>
              </a:rPr>
              <a:t> Regional Hospital (URH), and Gan Regional Hospital (GRH)—extending advanced surgical care to </a:t>
            </a:r>
            <a:r>
              <a:rPr lang="en-US" sz="1400" b="1">
                <a:solidFill>
                  <a:srgbClr val="0E0E0E"/>
                </a:solidFill>
                <a:effectLst/>
                <a:latin typeface=".AppleSystemUIFont"/>
              </a:rPr>
              <a:t>80% of the country</a:t>
            </a:r>
            <a:r>
              <a:rPr lang="en-US" sz="1400">
                <a:solidFill>
                  <a:srgbClr val="0E0E0E"/>
                </a:solidFill>
                <a:effectLst/>
                <a:latin typeface=".AppleSystemUIFont"/>
              </a:rPr>
              <a:t>.</a:t>
            </a:r>
          </a:p>
          <a:p>
            <a:pPr>
              <a:spcBef>
                <a:spcPts val="900"/>
              </a:spcBef>
            </a:pPr>
            <a:r>
              <a:rPr lang="en-US" sz="1400">
                <a:solidFill>
                  <a:srgbClr val="0E0E0E"/>
                </a:solidFill>
                <a:effectLst/>
                <a:latin typeface=".AppleSystemUIFont"/>
              </a:rPr>
              <a:t>Actively involved in </a:t>
            </a:r>
            <a:r>
              <a:rPr lang="en-US" sz="1400" b="1">
                <a:solidFill>
                  <a:srgbClr val="0E0E0E"/>
                </a:solidFill>
                <a:effectLst/>
                <a:latin typeface=".AppleSystemUIFont"/>
              </a:rPr>
              <a:t>surgical research</a:t>
            </a:r>
            <a:r>
              <a:rPr lang="en-US" sz="1400">
                <a:solidFill>
                  <a:srgbClr val="0E0E0E"/>
                </a:solidFill>
                <a:effectLst/>
                <a:latin typeface=".AppleSystemUIFont"/>
              </a:rPr>
              <a:t>, with the </a:t>
            </a:r>
            <a:r>
              <a:rPr lang="en-US" sz="1400" b="1">
                <a:solidFill>
                  <a:srgbClr val="0E0E0E"/>
                </a:solidFill>
                <a:effectLst/>
                <a:latin typeface=".AppleSystemUIFont"/>
              </a:rPr>
              <a:t>first surgery field research</a:t>
            </a:r>
            <a:r>
              <a:rPr lang="en-US" sz="1400">
                <a:solidFill>
                  <a:srgbClr val="0E0E0E"/>
                </a:solidFill>
                <a:effectLst/>
                <a:latin typeface=".AppleSystemUIFont"/>
              </a:rPr>
              <a:t> conducted at IGMH expected to be published soon.</a:t>
            </a:r>
          </a:p>
          <a:p>
            <a:pPr>
              <a:spcBef>
                <a:spcPts val="900"/>
              </a:spcBef>
            </a:pPr>
            <a:r>
              <a:rPr lang="en-US" sz="1400">
                <a:solidFill>
                  <a:srgbClr val="0E0E0E"/>
                </a:solidFill>
                <a:effectLst/>
                <a:latin typeface=".AppleSystemUIFont"/>
              </a:rPr>
              <a:t>Recipient of the prestigious </a:t>
            </a:r>
            <a:r>
              <a:rPr lang="en-US" sz="1400" b="1">
                <a:solidFill>
                  <a:srgbClr val="0E0E0E"/>
                </a:solidFill>
                <a:effectLst/>
                <a:latin typeface=".AppleSystemUIFont"/>
              </a:rPr>
              <a:t>Honorary Fellowship Award</a:t>
            </a:r>
            <a:r>
              <a:rPr lang="en-US" sz="1400">
                <a:solidFill>
                  <a:srgbClr val="0E0E0E"/>
                </a:solidFill>
                <a:effectLst/>
                <a:latin typeface=".AppleSystemUIFont"/>
              </a:rPr>
              <a:t> from the </a:t>
            </a:r>
            <a:r>
              <a:rPr lang="en-US" sz="1400" b="1">
                <a:solidFill>
                  <a:srgbClr val="0E0E0E"/>
                </a:solidFill>
                <a:effectLst/>
                <a:latin typeface=".AppleSystemUIFont"/>
              </a:rPr>
              <a:t>Indian College of Laparoscopic Surgery</a:t>
            </a:r>
            <a:r>
              <a:rPr lang="en-US" sz="1400">
                <a:solidFill>
                  <a:srgbClr val="0E0E0E"/>
                </a:solidFill>
                <a:effectLst/>
                <a:latin typeface=".AppleSystemUIFont"/>
              </a:rPr>
              <a:t> in </a:t>
            </a:r>
            <a:r>
              <a:rPr lang="en-US" sz="1400" b="1">
                <a:solidFill>
                  <a:srgbClr val="0E0E0E"/>
                </a:solidFill>
                <a:effectLst/>
                <a:latin typeface=".AppleSystemUIFont"/>
              </a:rPr>
              <a:t>2024</a:t>
            </a:r>
            <a:r>
              <a:rPr lang="en-US" sz="1400">
                <a:solidFill>
                  <a:srgbClr val="0E0E0E"/>
                </a:solidFill>
                <a:effectLst/>
                <a:latin typeface=".AppleSystemUIFont"/>
              </a:rPr>
              <a:t>, in recognition of his contributions to minimally invasive surgical practices.</a:t>
            </a:r>
          </a:p>
          <a:p>
            <a:pPr marL="0" indent="0">
              <a:buNone/>
            </a:pP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Impact:</a:t>
            </a:r>
            <a:endParaRPr lang="en-US" sz="1400">
              <a:solidFill>
                <a:srgbClr val="0E0E0E"/>
              </a:solidFill>
              <a:effectLst/>
              <a:latin typeface=".AppleSystemUIFont"/>
            </a:endParaRPr>
          </a:p>
          <a:p>
            <a:r>
              <a:rPr lang="en-US" sz="1400">
                <a:solidFill>
                  <a:srgbClr val="0E0E0E"/>
                </a:solidFill>
                <a:effectLst/>
                <a:latin typeface=".AppleSystemUIFont"/>
              </a:rPr>
              <a:t>Dr. Abdulla Ubaid’s leadership and dedication have significantly contributed to improving surgical care across the Maldives, making advanced surgical techniques accessible in peripheral regions and elevating the overall quality of healthcare.</a:t>
            </a:r>
          </a:p>
          <a:p>
            <a:pPr marL="0" indent="0">
              <a:buNone/>
            </a:pPr>
            <a:endParaRPr lang="en-US" sz="2200"/>
          </a:p>
        </p:txBody>
      </p:sp>
      <p:pic>
        <p:nvPicPr>
          <p:cNvPr id="5" name="Content Placeholder 4">
            <a:extLst>
              <a:ext uri="{FF2B5EF4-FFF2-40B4-BE49-F238E27FC236}">
                <a16:creationId xmlns:a16="http://schemas.microsoft.com/office/drawing/2014/main" id="{39B6A060-680A-35A9-275B-F9A1A8B8C963}"/>
              </a:ext>
            </a:extLst>
          </p:cNvPr>
          <p:cNvPicPr>
            <a:picLocks noChangeAspect="1"/>
          </p:cNvPicPr>
          <p:nvPr/>
        </p:nvPicPr>
        <p:blipFill>
          <a:blip r:embed="rId2">
            <a:extLst>
              <a:ext uri="{28A0092B-C50C-407E-A947-70E740481C1C}">
                <a14:useLocalDpi xmlns:a14="http://schemas.microsoft.com/office/drawing/2010/main" val="0"/>
              </a:ext>
            </a:extLst>
          </a:blip>
          <a:srcRect l="4258" r="4258"/>
          <a:stretch/>
        </p:blipFill>
        <p:spPr>
          <a:xfrm>
            <a:off x="7684007" y="10"/>
            <a:ext cx="4152714" cy="6052426"/>
          </a:xfrm>
          <a:prstGeom prst="rect">
            <a:avLst/>
          </a:prstGeom>
        </p:spPr>
      </p:pic>
      <p:sp>
        <p:nvSpPr>
          <p:cNvPr id="6" name="TextBox 5">
            <a:extLst>
              <a:ext uri="{FF2B5EF4-FFF2-40B4-BE49-F238E27FC236}">
                <a16:creationId xmlns:a16="http://schemas.microsoft.com/office/drawing/2014/main" id="{F5140DAF-E6E9-B4D0-A8AE-03003935D25B}"/>
              </a:ext>
            </a:extLst>
          </p:cNvPr>
          <p:cNvSpPr txBox="1"/>
          <p:nvPr/>
        </p:nvSpPr>
        <p:spPr>
          <a:xfrm>
            <a:off x="7837077" y="6213460"/>
            <a:ext cx="4152714" cy="369332"/>
          </a:xfrm>
          <a:prstGeom prst="rect">
            <a:avLst/>
          </a:prstGeom>
          <a:noFill/>
        </p:spPr>
        <p:txBody>
          <a:bodyPr wrap="square" rtlCol="0">
            <a:spAutoFit/>
          </a:bodyPr>
          <a:lstStyle/>
          <a:p>
            <a:pPr algn="ctr"/>
            <a:r>
              <a:rPr lang="en-US" dirty="0"/>
              <a:t>DR. ABDULLA UBAID </a:t>
            </a:r>
          </a:p>
        </p:txBody>
      </p:sp>
    </p:spTree>
    <p:extLst>
      <p:ext uri="{BB962C8B-B14F-4D97-AF65-F5344CB8AC3E}">
        <p14:creationId xmlns:p14="http://schemas.microsoft.com/office/powerpoint/2010/main" val="2364565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AC3FC-833F-B93A-E9A4-98F2078F7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9366FA-07A7-5DD4-EBF1-E876F606BFAC}"/>
              </a:ext>
            </a:extLst>
          </p:cNvPr>
          <p:cNvSpPr>
            <a:spLocks noGrp="1"/>
          </p:cNvSpPr>
          <p:nvPr>
            <p:ph type="title"/>
          </p:nvPr>
        </p:nvSpPr>
        <p:spPr>
          <a:xfrm>
            <a:off x="615458" y="521431"/>
            <a:ext cx="6268770" cy="1536192"/>
          </a:xfrm>
        </p:spPr>
        <p:txBody>
          <a:bodyPr anchor="b">
            <a:normAutofit/>
          </a:bodyPr>
          <a:lstStyle/>
          <a:p>
            <a:pPr algn="l">
              <a:lnSpc>
                <a:spcPct val="90000"/>
              </a:lnSpc>
            </a:pPr>
            <a:r>
              <a:rPr lang="en-US" sz="2900" b="1" dirty="0"/>
              <a:t>Key Activities of the MAS &amp; Members </a:t>
            </a:r>
            <a:br>
              <a:rPr lang="en-US" sz="2900" dirty="0"/>
            </a:br>
            <a:r>
              <a:rPr lang="en-US" sz="2400" b="1" dirty="0"/>
              <a:t>6. Members with Remarkable Achievements</a:t>
            </a:r>
            <a:endParaRPr lang="en-US" sz="2900" dirty="0"/>
          </a:p>
        </p:txBody>
      </p:sp>
      <p:sp>
        <p:nvSpPr>
          <p:cNvPr id="9" name="Content Placeholder 8">
            <a:extLst>
              <a:ext uri="{FF2B5EF4-FFF2-40B4-BE49-F238E27FC236}">
                <a16:creationId xmlns:a16="http://schemas.microsoft.com/office/drawing/2014/main" id="{DFCFBBF2-77CE-974E-9407-1687C0FB57FC}"/>
              </a:ext>
            </a:extLst>
          </p:cNvPr>
          <p:cNvSpPr>
            <a:spLocks noGrp="1"/>
          </p:cNvSpPr>
          <p:nvPr>
            <p:ph idx="1"/>
          </p:nvPr>
        </p:nvSpPr>
        <p:spPr>
          <a:xfrm>
            <a:off x="202209" y="2276061"/>
            <a:ext cx="7152748" cy="4306731"/>
          </a:xfrm>
        </p:spPr>
        <p:txBody>
          <a:bodyPr>
            <a:normAutofit fontScale="92500"/>
          </a:bodyPr>
          <a:lstStyle/>
          <a:p>
            <a:r>
              <a:rPr lang="en-US" sz="1400" b="1">
                <a:solidFill>
                  <a:srgbClr val="0E0E0E"/>
                </a:solidFill>
                <a:effectLst/>
                <a:latin typeface=".AppleSystemUIFont"/>
              </a:rPr>
              <a:t>Minimally Invasive and Breast Surgeon</a:t>
            </a:r>
            <a:endParaRPr lang="en-US" sz="1400">
              <a:solidFill>
                <a:srgbClr val="0E0E0E"/>
              </a:solidFill>
              <a:effectLst/>
              <a:latin typeface=".AppleSystemUIFont"/>
            </a:endParaRPr>
          </a:p>
          <a:p>
            <a:r>
              <a:rPr lang="en-US" sz="1400" b="1">
                <a:solidFill>
                  <a:srgbClr val="0E0E0E"/>
                </a:solidFill>
                <a:effectLst/>
                <a:latin typeface=".AppleSystemUIFont"/>
              </a:rPr>
              <a:t>First Maldivian Female Surgeon</a:t>
            </a:r>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Key Contributions:</a:t>
            </a:r>
            <a:endParaRPr lang="en-US" sz="1400">
              <a:solidFill>
                <a:srgbClr val="0E0E0E"/>
              </a:solidFill>
              <a:effectLst/>
              <a:latin typeface=".AppleSystemUIFont"/>
            </a:endParaRPr>
          </a:p>
          <a:p>
            <a:pPr>
              <a:spcBef>
                <a:spcPts val="900"/>
              </a:spcBef>
            </a:pPr>
            <a:r>
              <a:rPr lang="en-US" sz="1400">
                <a:solidFill>
                  <a:srgbClr val="0E0E0E"/>
                </a:solidFill>
                <a:effectLst/>
                <a:latin typeface=".AppleSystemUIFont"/>
              </a:rPr>
              <a:t>• Specialized in </a:t>
            </a:r>
            <a:r>
              <a:rPr lang="en-US" sz="1400" b="1">
                <a:solidFill>
                  <a:srgbClr val="0E0E0E"/>
                </a:solidFill>
                <a:effectLst/>
                <a:latin typeface=".AppleSystemUIFont"/>
              </a:rPr>
              <a:t>Breast Surgery</a:t>
            </a:r>
            <a:r>
              <a:rPr lang="en-US" sz="1400">
                <a:solidFill>
                  <a:srgbClr val="0E0E0E"/>
                </a:solidFill>
                <a:effectLst/>
                <a:latin typeface=".AppleSystemUIFont"/>
              </a:rPr>
              <a:t>, with advanced training in managing breast conditions.</a:t>
            </a:r>
          </a:p>
          <a:p>
            <a:pPr>
              <a:spcBef>
                <a:spcPts val="900"/>
              </a:spcBef>
            </a:pPr>
            <a:r>
              <a:rPr lang="en-US" sz="1400">
                <a:solidFill>
                  <a:srgbClr val="0E0E0E"/>
                </a:solidFill>
                <a:effectLst/>
                <a:latin typeface=".AppleSystemUIFont"/>
              </a:rPr>
              <a:t>• </a:t>
            </a:r>
            <a:r>
              <a:rPr lang="en-US" sz="1400" b="1">
                <a:solidFill>
                  <a:srgbClr val="0E0E0E"/>
                </a:solidFill>
                <a:effectLst/>
                <a:latin typeface=".AppleSystemUIFont"/>
              </a:rPr>
              <a:t>Executive Council Member</a:t>
            </a:r>
            <a:r>
              <a:rPr lang="en-US" sz="1400">
                <a:solidFill>
                  <a:srgbClr val="0E0E0E"/>
                </a:solidFill>
                <a:effectLst/>
                <a:latin typeface=".AppleSystemUIFont"/>
              </a:rPr>
              <a:t> of the </a:t>
            </a:r>
            <a:r>
              <a:rPr lang="en-US" sz="1400" b="1">
                <a:solidFill>
                  <a:srgbClr val="0E0E0E"/>
                </a:solidFill>
                <a:effectLst/>
                <a:latin typeface=".AppleSystemUIFont"/>
              </a:rPr>
              <a:t>Asian Society of </a:t>
            </a:r>
            <a:r>
              <a:rPr lang="en-US" sz="1400" b="1" err="1">
                <a:solidFill>
                  <a:srgbClr val="0E0E0E"/>
                </a:solidFill>
                <a:effectLst/>
                <a:latin typeface=".AppleSystemUIFont"/>
              </a:rPr>
              <a:t>Mastology</a:t>
            </a:r>
            <a:r>
              <a:rPr lang="en-US" sz="1400" b="1">
                <a:solidFill>
                  <a:srgbClr val="0E0E0E"/>
                </a:solidFill>
                <a:effectLst/>
                <a:latin typeface=".AppleSystemUIFont"/>
              </a:rPr>
              <a:t> (ASOMA), India</a:t>
            </a:r>
            <a:r>
              <a:rPr lang="en-US" sz="1400">
                <a:solidFill>
                  <a:srgbClr val="0E0E0E"/>
                </a:solidFill>
                <a:effectLst/>
                <a:latin typeface=".AppleSystemUIFont"/>
              </a:rPr>
              <a:t>, representing the Maldives on a prestigious international platform.</a:t>
            </a:r>
          </a:p>
          <a:p>
            <a:pPr>
              <a:spcBef>
                <a:spcPts val="900"/>
              </a:spcBef>
            </a:pPr>
            <a:r>
              <a:rPr lang="en-US" sz="1400">
                <a:solidFill>
                  <a:srgbClr val="0E0E0E"/>
                </a:solidFill>
                <a:effectLst/>
                <a:latin typeface=".AppleSystemUIFont"/>
              </a:rPr>
              <a:t>• Founded the </a:t>
            </a:r>
            <a:r>
              <a:rPr lang="en-US" sz="1400" b="1">
                <a:solidFill>
                  <a:srgbClr val="0E0E0E"/>
                </a:solidFill>
                <a:effectLst/>
                <a:latin typeface=".AppleSystemUIFont"/>
              </a:rPr>
              <a:t>Breast Clinic</a:t>
            </a:r>
            <a:r>
              <a:rPr lang="en-US" sz="1400">
                <a:solidFill>
                  <a:srgbClr val="0E0E0E"/>
                </a:solidFill>
                <a:effectLst/>
                <a:latin typeface=".AppleSystemUIFont"/>
              </a:rPr>
              <a:t> at </a:t>
            </a:r>
            <a:r>
              <a:rPr lang="en-US" sz="1400" err="1">
                <a:solidFill>
                  <a:srgbClr val="0E0E0E"/>
                </a:solidFill>
                <a:effectLst/>
                <a:latin typeface=".AppleSystemUIFont"/>
              </a:rPr>
              <a:t>TreeTop</a:t>
            </a:r>
            <a:r>
              <a:rPr lang="en-US" sz="1400">
                <a:solidFill>
                  <a:srgbClr val="0E0E0E"/>
                </a:solidFill>
                <a:effectLst/>
                <a:latin typeface=".AppleSystemUIFont"/>
              </a:rPr>
              <a:t> Hospital, introducing a novel and highly efficient model of care in the Maldives.</a:t>
            </a:r>
          </a:p>
          <a:p>
            <a:pPr>
              <a:spcBef>
                <a:spcPts val="900"/>
              </a:spcBef>
            </a:pPr>
            <a:r>
              <a:rPr lang="en-US" sz="1400">
                <a:solidFill>
                  <a:srgbClr val="0E0E0E"/>
                </a:solidFill>
                <a:effectLst/>
                <a:latin typeface=".AppleSystemUIFont"/>
              </a:rPr>
              <a:t>• </a:t>
            </a:r>
            <a:r>
              <a:rPr lang="en-US" sz="1400" b="1">
                <a:solidFill>
                  <a:srgbClr val="0E0E0E"/>
                </a:solidFill>
                <a:effectLst/>
                <a:latin typeface=".AppleSystemUIFont"/>
              </a:rPr>
              <a:t>70% of patients</a:t>
            </a:r>
            <a:r>
              <a:rPr lang="en-US" sz="1400">
                <a:solidFill>
                  <a:srgbClr val="0E0E0E"/>
                </a:solidFill>
                <a:effectLst/>
                <a:latin typeface=".AppleSystemUIFont"/>
              </a:rPr>
              <a:t> complete case registration, clinical evaluation, imaging, biopsy, and report evaluation in a </a:t>
            </a:r>
            <a:r>
              <a:rPr lang="en-US" sz="1400" b="1">
                <a:solidFill>
                  <a:srgbClr val="0E0E0E"/>
                </a:solidFill>
                <a:effectLst/>
                <a:latin typeface=".AppleSystemUIFont"/>
              </a:rPr>
              <a:t>single sitting</a:t>
            </a:r>
            <a:r>
              <a:rPr lang="en-US" sz="1400">
                <a:solidFill>
                  <a:srgbClr val="0E0E0E"/>
                </a:solidFill>
                <a:effectLst/>
                <a:latin typeface=".AppleSystemUIFont"/>
              </a:rPr>
              <a:t>, significantly improving patient outcomes and convenience.</a:t>
            </a:r>
          </a:p>
          <a:p>
            <a:pPr>
              <a:spcBef>
                <a:spcPts val="900"/>
              </a:spcBef>
            </a:pPr>
            <a:r>
              <a:rPr lang="en-US" sz="1400">
                <a:solidFill>
                  <a:srgbClr val="0E0E0E"/>
                </a:solidFill>
                <a:effectLst/>
                <a:latin typeface=".AppleSystemUIFont"/>
              </a:rPr>
              <a:t>• Pioneer in promoting </a:t>
            </a:r>
            <a:r>
              <a:rPr lang="en-US" sz="1400" b="1">
                <a:solidFill>
                  <a:srgbClr val="0E0E0E"/>
                </a:solidFill>
                <a:effectLst/>
                <a:latin typeface=".AppleSystemUIFont"/>
              </a:rPr>
              <a:t>Minimally Invasive Surgery</a:t>
            </a:r>
            <a:r>
              <a:rPr lang="en-US" sz="1400">
                <a:solidFill>
                  <a:srgbClr val="0E0E0E"/>
                </a:solidFill>
                <a:effectLst/>
                <a:latin typeface=".AppleSystemUIFont"/>
              </a:rPr>
              <a:t> for breast conditions in the country.</a:t>
            </a:r>
          </a:p>
          <a:p>
            <a:br>
              <a:rPr lang="en-US" sz="1400">
                <a:solidFill>
                  <a:srgbClr val="0E0E0E"/>
                </a:solidFill>
                <a:effectLst/>
                <a:latin typeface=".AppleSystemUIFont"/>
              </a:rPr>
            </a:br>
            <a:endParaRPr lang="en-US" sz="1400">
              <a:solidFill>
                <a:srgbClr val="0E0E0E"/>
              </a:solidFill>
              <a:effectLst/>
              <a:latin typeface=".AppleSystemUIFont"/>
            </a:endParaRPr>
          </a:p>
          <a:p>
            <a:r>
              <a:rPr lang="en-US" sz="1400" b="1">
                <a:solidFill>
                  <a:srgbClr val="0E0E0E"/>
                </a:solidFill>
                <a:effectLst/>
                <a:latin typeface=".AppleSystemUIFont"/>
              </a:rPr>
              <a:t>Impact:</a:t>
            </a:r>
            <a:endParaRPr lang="en-US" sz="1400">
              <a:solidFill>
                <a:srgbClr val="0E0E0E"/>
              </a:solidFill>
              <a:effectLst/>
              <a:latin typeface=".AppleSystemUIFont"/>
            </a:endParaRPr>
          </a:p>
          <a:p>
            <a:r>
              <a:rPr lang="en-US" sz="1400">
                <a:solidFill>
                  <a:srgbClr val="0E0E0E"/>
                </a:solidFill>
                <a:effectLst/>
                <a:latin typeface=".AppleSystemUIFont"/>
              </a:rPr>
              <a:t>Dr. </a:t>
            </a:r>
            <a:r>
              <a:rPr lang="en-US" sz="1400" err="1">
                <a:solidFill>
                  <a:srgbClr val="0E0E0E"/>
                </a:solidFill>
                <a:effectLst/>
                <a:latin typeface=".AppleSystemUIFont"/>
              </a:rPr>
              <a:t>Neeza</a:t>
            </a:r>
            <a:r>
              <a:rPr lang="en-US" sz="1400">
                <a:solidFill>
                  <a:srgbClr val="0E0E0E"/>
                </a:solidFill>
                <a:effectLst/>
                <a:latin typeface=".AppleSystemUIFont"/>
              </a:rPr>
              <a:t> Haleem’s work has set a benchmark in surgical care, particularly in breast health, bringing world-class services to the Maldives and ensuring timely and efficient care for patients.</a:t>
            </a:r>
          </a:p>
          <a:p>
            <a:pPr marL="0" indent="0">
              <a:buNone/>
            </a:pPr>
            <a:endParaRPr lang="en-US" sz="2200"/>
          </a:p>
        </p:txBody>
      </p:sp>
      <p:pic>
        <p:nvPicPr>
          <p:cNvPr id="5" name="Content Placeholder 4">
            <a:extLst>
              <a:ext uri="{FF2B5EF4-FFF2-40B4-BE49-F238E27FC236}">
                <a16:creationId xmlns:a16="http://schemas.microsoft.com/office/drawing/2014/main" id="{196206F1-34AC-90D0-093C-8572F13412DF}"/>
              </a:ext>
            </a:extLst>
          </p:cNvPr>
          <p:cNvPicPr>
            <a:picLocks noChangeAspect="1"/>
          </p:cNvPicPr>
          <p:nvPr/>
        </p:nvPicPr>
        <p:blipFill>
          <a:blip r:embed="rId2">
            <a:extLst>
              <a:ext uri="{28A0092B-C50C-407E-A947-70E740481C1C}">
                <a14:useLocalDpi xmlns:a14="http://schemas.microsoft.com/office/drawing/2010/main" val="0"/>
              </a:ext>
            </a:extLst>
          </a:blip>
          <a:srcRect l="5912" r="5912"/>
          <a:stretch/>
        </p:blipFill>
        <p:spPr>
          <a:xfrm>
            <a:off x="7684007" y="10"/>
            <a:ext cx="4152714" cy="6052426"/>
          </a:xfrm>
          <a:prstGeom prst="rect">
            <a:avLst/>
          </a:prstGeom>
        </p:spPr>
      </p:pic>
      <p:sp>
        <p:nvSpPr>
          <p:cNvPr id="6" name="TextBox 5">
            <a:extLst>
              <a:ext uri="{FF2B5EF4-FFF2-40B4-BE49-F238E27FC236}">
                <a16:creationId xmlns:a16="http://schemas.microsoft.com/office/drawing/2014/main" id="{28B3BC8E-3D66-4442-6A9B-87AE35E7A275}"/>
              </a:ext>
            </a:extLst>
          </p:cNvPr>
          <p:cNvSpPr txBox="1"/>
          <p:nvPr/>
        </p:nvSpPr>
        <p:spPr>
          <a:xfrm>
            <a:off x="7837077" y="6213460"/>
            <a:ext cx="4152714" cy="369332"/>
          </a:xfrm>
          <a:prstGeom prst="rect">
            <a:avLst/>
          </a:prstGeom>
          <a:noFill/>
        </p:spPr>
        <p:txBody>
          <a:bodyPr wrap="square" rtlCol="0">
            <a:spAutoFit/>
          </a:bodyPr>
          <a:lstStyle/>
          <a:p>
            <a:pPr algn="ctr"/>
            <a:r>
              <a:rPr lang="en-US" dirty="0"/>
              <a:t>DR. NEEZA HALEEM </a:t>
            </a:r>
          </a:p>
        </p:txBody>
      </p:sp>
    </p:spTree>
    <p:extLst>
      <p:ext uri="{BB962C8B-B14F-4D97-AF65-F5344CB8AC3E}">
        <p14:creationId xmlns:p14="http://schemas.microsoft.com/office/powerpoint/2010/main" val="3159841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C752-FC27-C19D-4BC1-CA68CB5B403D}"/>
              </a:ext>
            </a:extLst>
          </p:cNvPr>
          <p:cNvSpPr>
            <a:spLocks noGrp="1"/>
          </p:cNvSpPr>
          <p:nvPr>
            <p:ph type="title"/>
          </p:nvPr>
        </p:nvSpPr>
        <p:spPr>
          <a:xfrm>
            <a:off x="6096000" y="741391"/>
            <a:ext cx="5211301" cy="1616203"/>
          </a:xfrm>
        </p:spPr>
        <p:txBody>
          <a:bodyPr anchor="b">
            <a:normAutofit/>
          </a:bodyPr>
          <a:lstStyle/>
          <a:p>
            <a:r>
              <a:rPr lang="en-US" sz="3200"/>
              <a:t>Conclusion</a:t>
            </a:r>
          </a:p>
        </p:txBody>
      </p:sp>
      <p:pic>
        <p:nvPicPr>
          <p:cNvPr id="5" name="Picture 4" descr="A group of men standing in front of a large screen&#10;&#10;Description automatically generated">
            <a:extLst>
              <a:ext uri="{FF2B5EF4-FFF2-40B4-BE49-F238E27FC236}">
                <a16:creationId xmlns:a16="http://schemas.microsoft.com/office/drawing/2014/main" id="{6B7DA06A-D090-8036-C666-C2443409F40A}"/>
              </a:ext>
            </a:extLst>
          </p:cNvPr>
          <p:cNvPicPr>
            <a:picLocks noChangeAspect="1"/>
          </p:cNvPicPr>
          <p:nvPr/>
        </p:nvPicPr>
        <p:blipFill>
          <a:blip r:embed="rId2">
            <a:extLst>
              <a:ext uri="{28A0092B-C50C-407E-A947-70E740481C1C}">
                <a14:useLocalDpi xmlns:a14="http://schemas.microsoft.com/office/drawing/2010/main" val="0"/>
              </a:ext>
            </a:extLst>
          </a:blip>
          <a:srcRect l="143" r="-3" b="-3"/>
          <a:stretch/>
        </p:blipFill>
        <p:spPr>
          <a:xfrm>
            <a:off x="20" y="-18829"/>
            <a:ext cx="5433960" cy="3455514"/>
          </a:xfrm>
          <a:prstGeom prst="rect">
            <a:avLst/>
          </a:prstGeom>
        </p:spPr>
      </p:pic>
      <p:pic>
        <p:nvPicPr>
          <p:cNvPr id="7" name="Picture 6" descr="A group of surgeons in a room&#10;&#10;Description automatically generated">
            <a:extLst>
              <a:ext uri="{FF2B5EF4-FFF2-40B4-BE49-F238E27FC236}">
                <a16:creationId xmlns:a16="http://schemas.microsoft.com/office/drawing/2014/main" id="{5655ECA1-55EB-BC09-AB8C-C1DB61918C46}"/>
              </a:ext>
            </a:extLst>
          </p:cNvPr>
          <p:cNvPicPr>
            <a:picLocks noChangeAspect="1"/>
          </p:cNvPicPr>
          <p:nvPr/>
        </p:nvPicPr>
        <p:blipFill>
          <a:blip r:embed="rId3">
            <a:extLst>
              <a:ext uri="{28A0092B-C50C-407E-A947-70E740481C1C}">
                <a14:useLocalDpi xmlns:a14="http://schemas.microsoft.com/office/drawing/2010/main" val="0"/>
              </a:ext>
            </a:extLst>
          </a:blip>
          <a:srcRect l="2846" r="1411" b="3"/>
          <a:stretch/>
        </p:blipFill>
        <p:spPr>
          <a:xfrm>
            <a:off x="20" y="3421856"/>
            <a:ext cx="5433962" cy="3447832"/>
          </a:xfrm>
          <a:prstGeom prst="rect">
            <a:avLst/>
          </a:prstGeom>
        </p:spPr>
      </p:pic>
      <p:grpSp>
        <p:nvGrpSpPr>
          <p:cNvPr id="15" name="Group 14">
            <a:extLst>
              <a:ext uri="{FF2B5EF4-FFF2-40B4-BE49-F238E27FC236}">
                <a16:creationId xmlns:a16="http://schemas.microsoft.com/office/drawing/2014/main" id="{923615DC-F5A3-677C-DB79-DA387F11FC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3" name="Rectangle 12">
              <a:extLst>
                <a:ext uri="{FF2B5EF4-FFF2-40B4-BE49-F238E27FC236}">
                  <a16:creationId xmlns:a16="http://schemas.microsoft.com/office/drawing/2014/main" id="{BCB2E658-9767-8805-2BCB-63F4F3AEC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A709A9-EE8C-7D2E-43D2-E8A342BA0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2EF38F72-09DC-B4C2-AEF4-AB342D6BAAA0}"/>
              </a:ext>
            </a:extLst>
          </p:cNvPr>
          <p:cNvSpPr>
            <a:spLocks noGrp="1"/>
          </p:cNvSpPr>
          <p:nvPr>
            <p:ph idx="1"/>
          </p:nvPr>
        </p:nvSpPr>
        <p:spPr>
          <a:xfrm>
            <a:off x="6095999" y="2533476"/>
            <a:ext cx="5211301" cy="3447832"/>
          </a:xfrm>
        </p:spPr>
        <p:txBody>
          <a:bodyPr anchor="t">
            <a:normAutofit/>
          </a:bodyPr>
          <a:lstStyle/>
          <a:p>
            <a:r>
              <a:rPr lang="en-US" sz="1700">
                <a:effectLst/>
                <a:latin typeface="Aptos" panose="020B0004020202020204" pitchFamily="34" charset="0"/>
                <a:ea typeface="Aptos" panose="020B0004020202020204" pitchFamily="34" charset="0"/>
                <a:cs typeface="Arial" panose="020B0604020202020204" pitchFamily="34" charset="0"/>
              </a:rPr>
              <a:t>The Maldives Association of Surgeons (MAS) takes immense pride in its activities and the significant contributions made toward the development of surgical care in the Maldives over the past decade. </a:t>
            </a:r>
          </a:p>
          <a:p>
            <a:r>
              <a:rPr lang="en-US" sz="1700">
                <a:effectLst/>
                <a:latin typeface="Aptos" panose="020B0004020202020204" pitchFamily="34" charset="0"/>
                <a:ea typeface="Aptos" panose="020B0004020202020204" pitchFamily="34" charset="0"/>
                <a:cs typeface="Arial" panose="020B0604020202020204" pitchFamily="34" charset="0"/>
              </a:rPr>
              <a:t>Our efforts have had a lasting impact, and we remain steadfast in our commitment to further enhance surgical services in alignment with national healthcare policies and strategic plans.</a:t>
            </a:r>
            <a:endParaRPr lang="en-US" sz="1700">
              <a:latin typeface="Aptos" panose="020B0004020202020204" pitchFamily="34" charset="0"/>
              <a:ea typeface="Aptos" panose="020B0004020202020204" pitchFamily="34" charset="0"/>
              <a:cs typeface="Arial" panose="020B0604020202020204" pitchFamily="34" charset="0"/>
            </a:endParaRPr>
          </a:p>
          <a:p>
            <a:r>
              <a:rPr lang="en-US" sz="1700">
                <a:effectLst/>
                <a:latin typeface="Aptos" panose="020B0004020202020204" pitchFamily="34" charset="0"/>
                <a:ea typeface="Aptos" panose="020B0004020202020204" pitchFamily="34" charset="0"/>
                <a:cs typeface="Arial" panose="020B0604020202020204" pitchFamily="34" charset="0"/>
              </a:rPr>
              <a:t>MAS looks ahead with optimism and a renewed sense of purpose, determined to support the ongoing progress of surgical care in the Maldives and contribute to the global surgical community</a:t>
            </a:r>
            <a:endParaRPr lang="en-US" sz="1700"/>
          </a:p>
        </p:txBody>
      </p:sp>
    </p:spTree>
    <p:extLst>
      <p:ext uri="{BB962C8B-B14F-4D97-AF65-F5344CB8AC3E}">
        <p14:creationId xmlns:p14="http://schemas.microsoft.com/office/powerpoint/2010/main" val="3608599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scrubs and masks&#10;&#10;Description automatically generated">
            <a:extLst>
              <a:ext uri="{FF2B5EF4-FFF2-40B4-BE49-F238E27FC236}">
                <a16:creationId xmlns:a16="http://schemas.microsoft.com/office/drawing/2014/main" id="{0809288B-5FD5-7878-155A-B613D66C1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 y="347662"/>
            <a:ext cx="11487150" cy="6162675"/>
          </a:xfrm>
          <a:prstGeom prst="rect">
            <a:avLst/>
          </a:prstGeom>
        </p:spPr>
      </p:pic>
      <p:sp>
        <p:nvSpPr>
          <p:cNvPr id="4" name="Rectangle 3">
            <a:extLst>
              <a:ext uri="{FF2B5EF4-FFF2-40B4-BE49-F238E27FC236}">
                <a16:creationId xmlns:a16="http://schemas.microsoft.com/office/drawing/2014/main" id="{DE22A5D4-B899-7FF3-6149-D2B7DD189C1A}"/>
              </a:ext>
            </a:extLst>
          </p:cNvPr>
          <p:cNvSpPr/>
          <p:nvPr/>
        </p:nvSpPr>
        <p:spPr>
          <a:xfrm>
            <a:off x="3856562" y="2967335"/>
            <a:ext cx="4478876"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 You </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164059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90EDA9-2517-46EC-B6D4-3918D04786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5AC062-0256-ABD2-7F58-B8CA9157B36F}"/>
              </a:ext>
            </a:extLst>
          </p:cNvPr>
          <p:cNvSpPr>
            <a:spLocks noGrp="1"/>
          </p:cNvSpPr>
          <p:nvPr>
            <p:ph type="title"/>
          </p:nvPr>
        </p:nvSpPr>
        <p:spPr>
          <a:xfrm>
            <a:off x="612648" y="1078992"/>
            <a:ext cx="6272784" cy="1536192"/>
          </a:xfrm>
        </p:spPr>
        <p:txBody>
          <a:bodyPr anchor="b">
            <a:normAutofit/>
          </a:bodyPr>
          <a:lstStyle/>
          <a:p>
            <a:r>
              <a:rPr lang="en-US" sz="5200"/>
              <a:t>THE INAUGURATION</a:t>
            </a:r>
          </a:p>
        </p:txBody>
      </p:sp>
      <p:sp>
        <p:nvSpPr>
          <p:cNvPr id="14" name="Rectangle 13">
            <a:extLst>
              <a:ext uri="{FF2B5EF4-FFF2-40B4-BE49-F238E27FC236}">
                <a16:creationId xmlns:a16="http://schemas.microsoft.com/office/drawing/2014/main" id="{D449B1F2-532C-44C7-8AC7-28EA15EE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A person standing at a podium with flowers&#10;&#10;Description automatically generated">
            <a:extLst>
              <a:ext uri="{FF2B5EF4-FFF2-40B4-BE49-F238E27FC236}">
                <a16:creationId xmlns:a16="http://schemas.microsoft.com/office/drawing/2014/main" id="{38594F4F-1C12-1D73-A8A1-425E352EC0D4}"/>
              </a:ext>
            </a:extLst>
          </p:cNvPr>
          <p:cNvPicPr>
            <a:picLocks noChangeAspect="1"/>
          </p:cNvPicPr>
          <p:nvPr/>
        </p:nvPicPr>
        <p:blipFill>
          <a:blip r:embed="rId3">
            <a:extLst>
              <a:ext uri="{28A0092B-C50C-407E-A947-70E740481C1C}">
                <a14:useLocalDpi xmlns:a14="http://schemas.microsoft.com/office/drawing/2010/main" val="0"/>
              </a:ext>
            </a:extLst>
          </a:blip>
          <a:srcRect b="2476"/>
          <a:stretch/>
        </p:blipFill>
        <p:spPr>
          <a:xfrm>
            <a:off x="7684008" y="10"/>
            <a:ext cx="4507992" cy="2934576"/>
          </a:xfrm>
          <a:prstGeom prst="rect">
            <a:avLst/>
          </a:prstGeom>
        </p:spPr>
      </p:pic>
      <p:sp>
        <p:nvSpPr>
          <p:cNvPr id="16" name="Rectangle 15">
            <a:extLst>
              <a:ext uri="{FF2B5EF4-FFF2-40B4-BE49-F238E27FC236}">
                <a16:creationId xmlns:a16="http://schemas.microsoft.com/office/drawing/2014/main" id="{EE7D3784-5CF9-4282-9B1C-52395785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230477D-E00E-3D88-0A28-AFDECE616090}"/>
              </a:ext>
            </a:extLst>
          </p:cNvPr>
          <p:cNvSpPr>
            <a:spLocks noGrp="1"/>
          </p:cNvSpPr>
          <p:nvPr>
            <p:ph idx="1"/>
          </p:nvPr>
        </p:nvSpPr>
        <p:spPr>
          <a:xfrm>
            <a:off x="612648" y="3355848"/>
            <a:ext cx="6272784" cy="2825496"/>
          </a:xfrm>
        </p:spPr>
        <p:txBody>
          <a:bodyPr>
            <a:normAutofit/>
          </a:bodyPr>
          <a:lstStyle/>
          <a:p>
            <a:r>
              <a:rPr lang="en-US" sz="2200" dirty="0">
                <a:effectLst/>
                <a:latin typeface="Aptos" panose="020B0004020202020204" pitchFamily="34" charset="0"/>
                <a:ea typeface="Aptos" panose="020B0004020202020204" pitchFamily="34" charset="0"/>
                <a:cs typeface="Arial" panose="020B0604020202020204" pitchFamily="34" charset="0"/>
              </a:rPr>
              <a:t>MAS was Inaugurated with Maldives anesthesiologists Association (MAA) on 16</a:t>
            </a:r>
            <a:r>
              <a:rPr lang="en-US" sz="2200" baseline="30000" dirty="0">
                <a:effectLst/>
                <a:latin typeface="Aptos" panose="020B0004020202020204" pitchFamily="34" charset="0"/>
                <a:ea typeface="Aptos" panose="020B0004020202020204" pitchFamily="34" charset="0"/>
                <a:cs typeface="Arial" panose="020B0604020202020204" pitchFamily="34" charset="0"/>
              </a:rPr>
              <a:t>th</a:t>
            </a:r>
            <a:r>
              <a:rPr lang="en-US" sz="2200" dirty="0">
                <a:effectLst/>
                <a:latin typeface="Aptos" panose="020B0004020202020204" pitchFamily="34" charset="0"/>
                <a:ea typeface="Aptos" panose="020B0004020202020204" pitchFamily="34" charset="0"/>
                <a:cs typeface="Arial" panose="020B0604020202020204" pitchFamily="34" charset="0"/>
              </a:rPr>
              <a:t> May 2014. </a:t>
            </a:r>
          </a:p>
          <a:p>
            <a:r>
              <a:rPr lang="en-US" sz="2200" dirty="0">
                <a:effectLst/>
                <a:latin typeface="Aptos" panose="020B0004020202020204" pitchFamily="34" charset="0"/>
                <a:ea typeface="Aptos" panose="020B0004020202020204" pitchFamily="34" charset="0"/>
                <a:cs typeface="Arial" panose="020B0604020202020204" pitchFamily="34" charset="0"/>
              </a:rPr>
              <a:t>Our guest of honor was Mr. Ahmed Abdulla who was the minister of health for many years</a:t>
            </a:r>
            <a:endParaRPr lang="en-US" sz="2200" dirty="0"/>
          </a:p>
        </p:txBody>
      </p:sp>
      <p:pic>
        <p:nvPicPr>
          <p:cNvPr id="7" name="Picture 6" descr="A person standing at a podium with flowers&#10;&#10;Description automatically generated">
            <a:extLst>
              <a:ext uri="{FF2B5EF4-FFF2-40B4-BE49-F238E27FC236}">
                <a16:creationId xmlns:a16="http://schemas.microsoft.com/office/drawing/2014/main" id="{926333F3-5CF5-5F69-6C38-09F69462B196}"/>
              </a:ext>
            </a:extLst>
          </p:cNvPr>
          <p:cNvPicPr>
            <a:picLocks noChangeAspect="1"/>
          </p:cNvPicPr>
          <p:nvPr/>
        </p:nvPicPr>
        <p:blipFill>
          <a:blip r:embed="rId4">
            <a:extLst>
              <a:ext uri="{28A0092B-C50C-407E-A947-70E740481C1C}">
                <a14:useLocalDpi xmlns:a14="http://schemas.microsoft.com/office/drawing/2010/main" val="0"/>
              </a:ext>
            </a:extLst>
          </a:blip>
          <a:srcRect l="2797" r="15548" b="3"/>
          <a:stretch/>
        </p:blipFill>
        <p:spPr>
          <a:xfrm>
            <a:off x="7684008" y="3172968"/>
            <a:ext cx="4507992" cy="3685032"/>
          </a:xfrm>
          <a:prstGeom prst="rect">
            <a:avLst/>
          </a:prstGeom>
        </p:spPr>
      </p:pic>
    </p:spTree>
    <p:extLst>
      <p:ext uri="{BB962C8B-B14F-4D97-AF65-F5344CB8AC3E}">
        <p14:creationId xmlns:p14="http://schemas.microsoft.com/office/powerpoint/2010/main" val="2444118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4D85B6A-FF18-4EFD-BD23-77FDE89EC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AAB596-4870-4D7C-9F51-06F1F7367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B6935-2B26-C8C9-A59E-257A3B3C9D6E}"/>
              </a:ext>
            </a:extLst>
          </p:cNvPr>
          <p:cNvSpPr>
            <a:spLocks noGrp="1"/>
          </p:cNvSpPr>
          <p:nvPr>
            <p:ph type="title"/>
          </p:nvPr>
        </p:nvSpPr>
        <p:spPr>
          <a:xfrm>
            <a:off x="754912" y="3651159"/>
            <a:ext cx="4401880" cy="2525803"/>
          </a:xfrm>
        </p:spPr>
        <p:txBody>
          <a:bodyPr>
            <a:normAutofit/>
          </a:bodyPr>
          <a:lstStyle/>
          <a:p>
            <a:pPr algn="ctr"/>
            <a:r>
              <a:rPr lang="en-US" sz="4000"/>
              <a:t>MAS INAUGURATION </a:t>
            </a:r>
          </a:p>
        </p:txBody>
      </p:sp>
      <p:pic>
        <p:nvPicPr>
          <p:cNvPr id="7" name="Picture 6" descr="A group of people sitting at a table&#10;&#10;Description automatically generated">
            <a:extLst>
              <a:ext uri="{FF2B5EF4-FFF2-40B4-BE49-F238E27FC236}">
                <a16:creationId xmlns:a16="http://schemas.microsoft.com/office/drawing/2014/main" id="{286E44B8-F2D1-252F-D33D-7C697CF86FEC}"/>
              </a:ext>
            </a:extLst>
          </p:cNvPr>
          <p:cNvPicPr>
            <a:picLocks noChangeAspect="1"/>
          </p:cNvPicPr>
          <p:nvPr/>
        </p:nvPicPr>
        <p:blipFill>
          <a:blip r:embed="rId2">
            <a:extLst>
              <a:ext uri="{28A0092B-C50C-407E-A947-70E740481C1C}">
                <a14:useLocalDpi xmlns:a14="http://schemas.microsoft.com/office/drawing/2010/main" val="0"/>
              </a:ext>
            </a:extLst>
          </a:blip>
          <a:srcRect l="20185" r="3" b="3"/>
          <a:stretch/>
        </p:blipFill>
        <p:spPr>
          <a:xfrm>
            <a:off x="1" y="10"/>
            <a:ext cx="4048364" cy="3385728"/>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9" name="Picture 8" descr="A group of people sitting at a table&#10;&#10;Description automatically generated">
            <a:extLst>
              <a:ext uri="{FF2B5EF4-FFF2-40B4-BE49-F238E27FC236}">
                <a16:creationId xmlns:a16="http://schemas.microsoft.com/office/drawing/2014/main" id="{25475FED-F3D7-07AE-77D5-B3291638C284}"/>
              </a:ext>
            </a:extLst>
          </p:cNvPr>
          <p:cNvPicPr>
            <a:picLocks noChangeAspect="1"/>
          </p:cNvPicPr>
          <p:nvPr/>
        </p:nvPicPr>
        <p:blipFill>
          <a:blip r:embed="rId3">
            <a:extLst>
              <a:ext uri="{28A0092B-C50C-407E-A947-70E740481C1C}">
                <a14:useLocalDpi xmlns:a14="http://schemas.microsoft.com/office/drawing/2010/main" val="0"/>
              </a:ext>
            </a:extLst>
          </a:blip>
          <a:srcRect r="13684"/>
          <a:stretch/>
        </p:blipFill>
        <p:spPr>
          <a:xfrm>
            <a:off x="4048364" y="10"/>
            <a:ext cx="4047893"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5" name="Picture 4" descr="A group of people cutting a cake&#10;&#10;Description automatically generated">
            <a:extLst>
              <a:ext uri="{FF2B5EF4-FFF2-40B4-BE49-F238E27FC236}">
                <a16:creationId xmlns:a16="http://schemas.microsoft.com/office/drawing/2014/main" id="{FC13D642-2BCA-77FA-4DB5-D6B3A7F8166D}"/>
              </a:ext>
            </a:extLst>
          </p:cNvPr>
          <p:cNvPicPr>
            <a:picLocks noChangeAspect="1"/>
          </p:cNvPicPr>
          <p:nvPr/>
        </p:nvPicPr>
        <p:blipFill>
          <a:blip r:embed="rId4">
            <a:extLst>
              <a:ext uri="{28A0092B-C50C-407E-A947-70E740481C1C}">
                <a14:useLocalDpi xmlns:a14="http://schemas.microsoft.com/office/drawing/2010/main" val="0"/>
              </a:ext>
            </a:extLst>
          </a:blip>
          <a:srcRect l="14747" r="3" b="3"/>
          <a:stretch/>
        </p:blipFill>
        <p:spPr>
          <a:xfrm>
            <a:off x="8096257" y="10"/>
            <a:ext cx="4095743"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
        <p:nvSpPr>
          <p:cNvPr id="3" name="Content Placeholder 2">
            <a:extLst>
              <a:ext uri="{FF2B5EF4-FFF2-40B4-BE49-F238E27FC236}">
                <a16:creationId xmlns:a16="http://schemas.microsoft.com/office/drawing/2014/main" id="{792306D0-AD40-90B6-E1E8-D7C3BA0BFA37}"/>
              </a:ext>
            </a:extLst>
          </p:cNvPr>
          <p:cNvSpPr>
            <a:spLocks noGrp="1"/>
          </p:cNvSpPr>
          <p:nvPr>
            <p:ph idx="1"/>
          </p:nvPr>
        </p:nvSpPr>
        <p:spPr>
          <a:xfrm>
            <a:off x="5619404" y="3651159"/>
            <a:ext cx="5734396" cy="2525803"/>
          </a:xfrm>
        </p:spPr>
        <p:txBody>
          <a:bodyPr anchor="ctr">
            <a:normAutofit/>
          </a:bodyPr>
          <a:lstStyle/>
          <a:p>
            <a:r>
              <a:rPr lang="en-US" sz="2000">
                <a:effectLst/>
                <a:latin typeface="Aptos" panose="020B0004020202020204" pitchFamily="34" charset="0"/>
                <a:ea typeface="Aptos" panose="020B0004020202020204" pitchFamily="34" charset="0"/>
                <a:cs typeface="Arial" panose="020B0604020202020204" pitchFamily="34" charset="0"/>
              </a:rPr>
              <a:t>The inauguration was attended by dignitaries from medical fraternities representing all disciplines of the medical specialties.</a:t>
            </a:r>
            <a:endParaRPr lang="en-US" sz="2000"/>
          </a:p>
        </p:txBody>
      </p:sp>
    </p:spTree>
    <p:extLst>
      <p:ext uri="{BB962C8B-B14F-4D97-AF65-F5344CB8AC3E}">
        <p14:creationId xmlns:p14="http://schemas.microsoft.com/office/powerpoint/2010/main" val="946807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C994BE-4ABE-CC28-2563-19A0C48C16ED}"/>
              </a:ext>
            </a:extLst>
          </p:cNvPr>
          <p:cNvSpPr>
            <a:spLocks noGrp="1"/>
          </p:cNvSpPr>
          <p:nvPr>
            <p:ph type="title"/>
          </p:nvPr>
        </p:nvSpPr>
        <p:spPr>
          <a:xfrm>
            <a:off x="838201" y="365125"/>
            <a:ext cx="3816095" cy="1938076"/>
          </a:xfrm>
        </p:spPr>
        <p:txBody>
          <a:bodyPr>
            <a:normAutofit/>
          </a:bodyPr>
          <a:lstStyle/>
          <a:p>
            <a:r>
              <a:rPr lang="en-US" sz="3400" dirty="0"/>
              <a:t>MAS REGULATIONS AND OUR MEMBERS</a:t>
            </a:r>
          </a:p>
        </p:txBody>
      </p:sp>
      <p:sp>
        <p:nvSpPr>
          <p:cNvPr id="3" name="Content Placeholder 2">
            <a:extLst>
              <a:ext uri="{FF2B5EF4-FFF2-40B4-BE49-F238E27FC236}">
                <a16:creationId xmlns:a16="http://schemas.microsoft.com/office/drawing/2014/main" id="{FD7D343D-F68F-6C70-6FE9-CD523F3901B5}"/>
              </a:ext>
            </a:extLst>
          </p:cNvPr>
          <p:cNvSpPr>
            <a:spLocks noGrp="1"/>
          </p:cNvSpPr>
          <p:nvPr>
            <p:ph idx="1"/>
          </p:nvPr>
        </p:nvSpPr>
        <p:spPr>
          <a:xfrm>
            <a:off x="838201" y="2482589"/>
            <a:ext cx="3816096" cy="3694373"/>
          </a:xfrm>
        </p:spPr>
        <p:txBody>
          <a:bodyPr>
            <a:normAutofit/>
          </a:bodyPr>
          <a:lstStyle/>
          <a:p>
            <a:r>
              <a:rPr lang="en-US" sz="1400" kern="100" dirty="0">
                <a:effectLst/>
                <a:latin typeface="Aptos" panose="020B0004020202020204" pitchFamily="34" charset="0"/>
                <a:ea typeface="Aptos" panose="020B0004020202020204" pitchFamily="34" charset="0"/>
                <a:cs typeface="Arial" panose="020B0604020202020204" pitchFamily="34" charset="0"/>
              </a:rPr>
              <a:t>According to Maldivian legislation about associations and NGOs, MAS should work according to </a:t>
            </a:r>
            <a:r>
              <a:rPr lang="en-US" sz="1400" kern="100" dirty="0" err="1">
                <a:effectLst/>
                <a:latin typeface="Aptos" panose="020B0004020202020204" pitchFamily="34" charset="0"/>
                <a:ea typeface="Aptos" panose="020B0004020202020204" pitchFamily="34" charset="0"/>
                <a:cs typeface="Arial" panose="020B0604020202020204" pitchFamily="34" charset="0"/>
              </a:rPr>
              <a:t>activitiy</a:t>
            </a:r>
            <a:r>
              <a:rPr lang="en-US" sz="1400" kern="100" dirty="0">
                <a:effectLst/>
                <a:latin typeface="Aptos" panose="020B0004020202020204" pitchFamily="34" charset="0"/>
                <a:ea typeface="Aptos" panose="020B0004020202020204" pitchFamily="34" charset="0"/>
                <a:cs typeface="Arial" panose="020B0604020202020204" pitchFamily="34" charset="0"/>
              </a:rPr>
              <a:t> frame of such organizations, and they should report to Ministry of Home affairs </a:t>
            </a:r>
            <a:r>
              <a:rPr lang="en-US" sz="1400" kern="100" dirty="0" err="1">
                <a:effectLst/>
                <a:latin typeface="Aptos" panose="020B0004020202020204" pitchFamily="34" charset="0"/>
                <a:ea typeface="Aptos" panose="020B0004020202020204" pitchFamily="34" charset="0"/>
                <a:cs typeface="Arial" panose="020B0604020202020204" pitchFamily="34" charset="0"/>
              </a:rPr>
              <a:t>annualy</a:t>
            </a:r>
            <a:r>
              <a:rPr lang="en-US" sz="1400" kern="100" dirty="0">
                <a:effectLst/>
                <a:latin typeface="Aptos" panose="020B0004020202020204" pitchFamily="34" charset="0"/>
                <a:ea typeface="Aptos" panose="020B0004020202020204" pitchFamily="34" charset="0"/>
                <a:cs typeface="Arial" panose="020B0604020202020204" pitchFamily="34" charset="0"/>
              </a:rPr>
              <a:t> with report about the activities of the association. </a:t>
            </a:r>
          </a:p>
          <a:p>
            <a:pPr marL="0" marR="0"/>
            <a:r>
              <a:rPr lang="en-US" sz="1400" kern="100" dirty="0">
                <a:effectLst/>
                <a:latin typeface="Aptos" panose="020B0004020202020204" pitchFamily="34" charset="0"/>
                <a:ea typeface="Aptos" panose="020B0004020202020204" pitchFamily="34" charset="0"/>
                <a:cs typeface="Arial" panose="020B0604020202020204" pitchFamily="34" charset="0"/>
              </a:rPr>
              <a:t>Our executive committee is elected from interested members and there are 5 positions in the committee, those are:</a:t>
            </a:r>
          </a:p>
          <a:p>
            <a:pPr marL="342900" marR="0" lvl="0" indent="-342900">
              <a:buFont typeface="+mj-lt"/>
              <a:buAutoNum type="arabicPeriod"/>
            </a:pPr>
            <a:r>
              <a:rPr lang="en-US" sz="1400" kern="100" dirty="0">
                <a:effectLst/>
                <a:latin typeface="Aptos" panose="020B0004020202020204" pitchFamily="34" charset="0"/>
                <a:ea typeface="Aptos" panose="020B0004020202020204" pitchFamily="34" charset="0"/>
                <a:cs typeface="Arial" panose="020B0604020202020204" pitchFamily="34" charset="0"/>
              </a:rPr>
              <a:t>President</a:t>
            </a:r>
          </a:p>
          <a:p>
            <a:pPr marL="342900" marR="0" lvl="0" indent="-342900">
              <a:buFont typeface="+mj-lt"/>
              <a:buAutoNum type="arabicPeriod"/>
            </a:pPr>
            <a:r>
              <a:rPr lang="en-US" sz="1400" kern="100" dirty="0">
                <a:effectLst/>
                <a:latin typeface="Aptos" panose="020B0004020202020204" pitchFamily="34" charset="0"/>
                <a:ea typeface="Aptos" panose="020B0004020202020204" pitchFamily="34" charset="0"/>
                <a:cs typeface="Arial" panose="020B0604020202020204" pitchFamily="34" charset="0"/>
              </a:rPr>
              <a:t>Vice President</a:t>
            </a:r>
          </a:p>
          <a:p>
            <a:pPr marL="342900" marR="0" lvl="0" indent="-342900">
              <a:buFont typeface="+mj-lt"/>
              <a:buAutoNum type="arabicPeriod"/>
            </a:pPr>
            <a:r>
              <a:rPr lang="en-US" sz="1400" kern="100" dirty="0">
                <a:effectLst/>
                <a:latin typeface="Aptos" panose="020B0004020202020204" pitchFamily="34" charset="0"/>
                <a:ea typeface="Aptos" panose="020B0004020202020204" pitchFamily="34" charset="0"/>
                <a:cs typeface="Arial" panose="020B0604020202020204" pitchFamily="34" charset="0"/>
              </a:rPr>
              <a:t>Executive Secretary </a:t>
            </a:r>
          </a:p>
          <a:p>
            <a:pPr marL="342900" marR="0" lvl="0" indent="-342900">
              <a:buFont typeface="+mj-lt"/>
              <a:buAutoNum type="arabicPeriod"/>
            </a:pPr>
            <a:r>
              <a:rPr lang="en-US" sz="1400" kern="100" dirty="0">
                <a:effectLst/>
                <a:latin typeface="Aptos" panose="020B0004020202020204" pitchFamily="34" charset="0"/>
                <a:ea typeface="Aptos" panose="020B0004020202020204" pitchFamily="34" charset="0"/>
                <a:cs typeface="Arial" panose="020B0604020202020204" pitchFamily="34" charset="0"/>
              </a:rPr>
              <a:t>Treasurer </a:t>
            </a:r>
          </a:p>
          <a:p>
            <a:pPr marL="342900" marR="0" lvl="0" indent="-342900">
              <a:buFont typeface="+mj-lt"/>
              <a:buAutoNum type="arabicPeriod"/>
            </a:pPr>
            <a:r>
              <a:rPr lang="en-US" sz="1400" kern="100" dirty="0">
                <a:effectLst/>
                <a:latin typeface="Aptos" panose="020B0004020202020204" pitchFamily="34" charset="0"/>
                <a:ea typeface="Aptos" panose="020B0004020202020204" pitchFamily="34" charset="0"/>
                <a:cs typeface="Arial" panose="020B0604020202020204" pitchFamily="34" charset="0"/>
              </a:rPr>
              <a:t>Activity Coordinator </a:t>
            </a:r>
          </a:p>
          <a:p>
            <a:pPr marL="0" indent="0">
              <a:buNone/>
            </a:pPr>
            <a:endParaRPr lang="en-US" sz="1400" dirty="0"/>
          </a:p>
        </p:txBody>
      </p:sp>
      <p:pic>
        <p:nvPicPr>
          <p:cNvPr id="7" name="Picture 6" descr="A group of men sitting at a table&#10;&#10;Description automatically generated">
            <a:extLst>
              <a:ext uri="{FF2B5EF4-FFF2-40B4-BE49-F238E27FC236}">
                <a16:creationId xmlns:a16="http://schemas.microsoft.com/office/drawing/2014/main" id="{2B060030-85E3-93BC-7EC0-B56F86A5709D}"/>
              </a:ext>
            </a:extLst>
          </p:cNvPr>
          <p:cNvPicPr>
            <a:picLocks noChangeAspect="1"/>
          </p:cNvPicPr>
          <p:nvPr/>
        </p:nvPicPr>
        <p:blipFill>
          <a:blip r:embed="rId3">
            <a:extLst>
              <a:ext uri="{28A0092B-C50C-407E-A947-70E740481C1C}">
                <a14:useLocalDpi xmlns:a14="http://schemas.microsoft.com/office/drawing/2010/main" val="0"/>
              </a:ext>
            </a:extLst>
          </a:blip>
          <a:srcRect t="13862" r="-1" b="18546"/>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descr="A group of men sitting around a table&#10;&#10;Description automatically generated">
            <a:extLst>
              <a:ext uri="{FF2B5EF4-FFF2-40B4-BE49-F238E27FC236}">
                <a16:creationId xmlns:a16="http://schemas.microsoft.com/office/drawing/2014/main" id="{253CB147-2123-4D6E-52CE-90754725B1A7}"/>
              </a:ext>
            </a:extLst>
          </p:cNvPr>
          <p:cNvPicPr>
            <a:picLocks noChangeAspect="1"/>
          </p:cNvPicPr>
          <p:nvPr/>
        </p:nvPicPr>
        <p:blipFill>
          <a:blip r:embed="rId4">
            <a:extLst>
              <a:ext uri="{28A0092B-C50C-407E-A947-70E740481C1C}">
                <a14:useLocalDpi xmlns:a14="http://schemas.microsoft.com/office/drawing/2010/main" val="0"/>
              </a:ext>
            </a:extLst>
          </a:blip>
          <a:srcRect t="26970" b="1851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84952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earing surgical gear&#10;&#10;Description automatically generated">
            <a:extLst>
              <a:ext uri="{FF2B5EF4-FFF2-40B4-BE49-F238E27FC236}">
                <a16:creationId xmlns:a16="http://schemas.microsoft.com/office/drawing/2014/main" id="{AC232F3F-ABF7-FC6B-C11D-31F682BE0805}"/>
              </a:ext>
            </a:extLst>
          </p:cNvPr>
          <p:cNvPicPr>
            <a:picLocks noChangeAspect="1"/>
          </p:cNvPicPr>
          <p:nvPr/>
        </p:nvPicPr>
        <p:blipFill>
          <a:blip r:embed="rId3">
            <a:extLst>
              <a:ext uri="{28A0092B-C50C-407E-A947-70E740481C1C}">
                <a14:useLocalDpi xmlns:a14="http://schemas.microsoft.com/office/drawing/2010/main" val="0"/>
              </a:ext>
            </a:extLst>
          </a:blip>
          <a:srcRect l="15490" r="17889"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F16259-72D6-B2BE-F3E8-B38D094C4E7E}"/>
              </a:ext>
            </a:extLst>
          </p:cNvPr>
          <p:cNvSpPr>
            <a:spLocks noGrp="1"/>
          </p:cNvSpPr>
          <p:nvPr>
            <p:ph type="title"/>
          </p:nvPr>
        </p:nvSpPr>
        <p:spPr>
          <a:xfrm>
            <a:off x="838200" y="365125"/>
            <a:ext cx="3822189" cy="1899912"/>
          </a:xfrm>
        </p:spPr>
        <p:txBody>
          <a:bodyPr>
            <a:normAutofit/>
          </a:bodyPr>
          <a:lstStyle/>
          <a:p>
            <a:r>
              <a:rPr lang="en-US" sz="4000"/>
              <a:t>A DECADE OF PROGRESS &amp; DEVELOPMENT</a:t>
            </a:r>
          </a:p>
        </p:txBody>
      </p:sp>
      <p:sp>
        <p:nvSpPr>
          <p:cNvPr id="3" name="Content Placeholder 2">
            <a:extLst>
              <a:ext uri="{FF2B5EF4-FFF2-40B4-BE49-F238E27FC236}">
                <a16:creationId xmlns:a16="http://schemas.microsoft.com/office/drawing/2014/main" id="{9EC5317E-6435-394C-0A8F-37296C6E19DF}"/>
              </a:ext>
            </a:extLst>
          </p:cNvPr>
          <p:cNvSpPr>
            <a:spLocks noGrp="1"/>
          </p:cNvSpPr>
          <p:nvPr>
            <p:ph idx="1"/>
          </p:nvPr>
        </p:nvSpPr>
        <p:spPr>
          <a:xfrm>
            <a:off x="838200" y="2434201"/>
            <a:ext cx="3822189" cy="3742762"/>
          </a:xfrm>
        </p:spPr>
        <p:txBody>
          <a:bodyPr>
            <a:normAutofit/>
          </a:bodyPr>
          <a:lstStyle/>
          <a:p>
            <a:r>
              <a:rPr lang="en-US" sz="1700">
                <a:effectLst/>
                <a:latin typeface="Aptos" panose="020B0004020202020204" pitchFamily="34" charset="0"/>
                <a:ea typeface="Aptos" panose="020B0004020202020204" pitchFamily="34" charset="0"/>
                <a:cs typeface="Arial" panose="020B0604020202020204" pitchFamily="34" charset="0"/>
              </a:rPr>
              <a:t>Since its official registration and inauguration in 2014, the Maldives Association of Surgeons (MAS) has played a crucial role in the advancement of surgical care across the country. </a:t>
            </a:r>
          </a:p>
          <a:p>
            <a:r>
              <a:rPr lang="en-US" sz="1700">
                <a:effectLst/>
                <a:latin typeface="Aptos" panose="020B0004020202020204" pitchFamily="34" charset="0"/>
                <a:ea typeface="Aptos" panose="020B0004020202020204" pitchFamily="34" charset="0"/>
                <a:cs typeface="Arial" panose="020B0604020202020204" pitchFamily="34" charset="0"/>
              </a:rPr>
              <a:t>Over the past 10 years, MAS members—whether working as part of surgical teams in various hospitals or as individual professionals—have contributed significantly by undergoing subspecialty training and initiating key developmental programs in their respective fields.</a:t>
            </a:r>
            <a:endParaRPr lang="en-US" sz="1700"/>
          </a:p>
        </p:txBody>
      </p:sp>
      <p:sp>
        <p:nvSpPr>
          <p:cNvPr id="6" name="TextBox 5">
            <a:extLst>
              <a:ext uri="{FF2B5EF4-FFF2-40B4-BE49-F238E27FC236}">
                <a16:creationId xmlns:a16="http://schemas.microsoft.com/office/drawing/2014/main" id="{27F92ABA-1ED0-823E-7412-6ECFE4916818}"/>
              </a:ext>
            </a:extLst>
          </p:cNvPr>
          <p:cNvSpPr txBox="1"/>
          <p:nvPr/>
        </p:nvSpPr>
        <p:spPr>
          <a:xfrm>
            <a:off x="7390262" y="6176963"/>
            <a:ext cx="3766688" cy="369332"/>
          </a:xfrm>
          <a:prstGeom prst="rect">
            <a:avLst/>
          </a:prstGeom>
          <a:noFill/>
        </p:spPr>
        <p:txBody>
          <a:bodyPr wrap="square" rtlCol="0">
            <a:spAutoFit/>
          </a:bodyPr>
          <a:lstStyle/>
          <a:p>
            <a:r>
              <a:rPr lang="en-US" dirty="0"/>
              <a:t>Photo by ADK Hospital: CTVS</a:t>
            </a:r>
          </a:p>
        </p:txBody>
      </p:sp>
    </p:spTree>
    <p:extLst>
      <p:ext uri="{BB962C8B-B14F-4D97-AF65-F5344CB8AC3E}">
        <p14:creationId xmlns:p14="http://schemas.microsoft.com/office/powerpoint/2010/main" val="3321068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D69E3A-BC35-45BA-AD45-15E6A451A561}"/>
              </a:ext>
            </a:extLst>
          </p:cNvPr>
          <p:cNvSpPr>
            <a:spLocks noGrp="1"/>
          </p:cNvSpPr>
          <p:nvPr>
            <p:ph type="title"/>
          </p:nvPr>
        </p:nvSpPr>
        <p:spPr>
          <a:xfrm>
            <a:off x="640080" y="329184"/>
            <a:ext cx="6894576" cy="1783080"/>
          </a:xfrm>
        </p:spPr>
        <p:txBody>
          <a:bodyPr anchor="b">
            <a:normAutofit/>
          </a:bodyPr>
          <a:lstStyle/>
          <a:p>
            <a:r>
              <a:rPr lang="en-US" sz="3100" dirty="0"/>
              <a:t>Key Activities of the MAS &amp; Members </a:t>
            </a:r>
            <a:br>
              <a:rPr lang="en-US" sz="3100" dirty="0"/>
            </a:br>
            <a:r>
              <a:rPr lang="en-US" sz="3100" b="1" kern="100" dirty="0">
                <a:effectLst/>
                <a:latin typeface="Aptos" panose="020B0004020202020204" pitchFamily="34" charset="0"/>
                <a:ea typeface="Aptos" panose="020B0004020202020204" pitchFamily="34" charset="0"/>
                <a:cs typeface="Arial" panose="020B0604020202020204" pitchFamily="34" charset="0"/>
              </a:rPr>
              <a:t>1. Voluntary Surgical Camps and Health Awareness Programs</a:t>
            </a:r>
            <a:endParaRPr lang="en-US" sz="3100" b="1" dirty="0"/>
          </a:p>
        </p:txBody>
      </p:sp>
      <p:sp>
        <p:nvSpPr>
          <p:cNvPr id="23"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7815F8D-A987-D4FA-8E72-2CF078A6B49F}"/>
              </a:ext>
            </a:extLst>
          </p:cNvPr>
          <p:cNvSpPr>
            <a:spLocks noGrp="1"/>
          </p:cNvSpPr>
          <p:nvPr>
            <p:ph idx="1"/>
          </p:nvPr>
        </p:nvSpPr>
        <p:spPr>
          <a:xfrm>
            <a:off x="640080" y="2706624"/>
            <a:ext cx="6894576" cy="3483864"/>
          </a:xfrm>
        </p:spPr>
        <p:txBody>
          <a:bodyPr>
            <a:normAutofit/>
          </a:bodyPr>
          <a:lstStyle/>
          <a:p>
            <a:r>
              <a:rPr lang="en-US" sz="2200" kern="100" dirty="0">
                <a:effectLst/>
                <a:latin typeface="Aptos" panose="020B0004020202020204" pitchFamily="34" charset="0"/>
                <a:ea typeface="Aptos" panose="020B0004020202020204" pitchFamily="34" charset="0"/>
                <a:cs typeface="Arial" panose="020B0604020202020204" pitchFamily="34" charset="0"/>
              </a:rPr>
              <a:t>a. Circumcision Camp – November 2014</a:t>
            </a:r>
          </a:p>
          <a:p>
            <a:pPr lvl="1"/>
            <a:r>
              <a:rPr lang="en-US" sz="2200" dirty="0">
                <a:effectLst/>
                <a:latin typeface="Aptos" panose="020B0004020202020204" pitchFamily="34" charset="0"/>
                <a:ea typeface="Aptos" panose="020B0004020202020204" pitchFamily="34" charset="0"/>
                <a:cs typeface="Arial" panose="020B0604020202020204" pitchFamily="34" charset="0"/>
              </a:rPr>
              <a:t>In November 2014, MAS organized a voluntary circumcision camp in </a:t>
            </a:r>
            <a:r>
              <a:rPr lang="en-US" sz="2200" dirty="0" err="1">
                <a:effectLst/>
                <a:latin typeface="Aptos" panose="020B0004020202020204" pitchFamily="34" charset="0"/>
                <a:ea typeface="Aptos" panose="020B0004020202020204" pitchFamily="34" charset="0"/>
                <a:cs typeface="Arial" panose="020B0604020202020204" pitchFamily="34" charset="0"/>
              </a:rPr>
              <a:t>Lh</a:t>
            </a:r>
            <a:r>
              <a:rPr lang="en-US" sz="2200" dirty="0">
                <a:effectLst/>
                <a:latin typeface="Aptos" panose="020B0004020202020204" pitchFamily="34" charset="0"/>
                <a:ea typeface="Aptos" panose="020B0004020202020204" pitchFamily="34" charset="0"/>
                <a:cs typeface="Arial" panose="020B0604020202020204" pitchFamily="34" charset="0"/>
              </a:rPr>
              <a:t>. Atoll in collaboration with local healthcare providers. The camp provided much-needed surgical services, during which numerous circumcision procedures were successfully performed. This initiative played a vital role in supporting local communities and enhancing surgical outreach</a:t>
            </a:r>
            <a:endParaRPr lang="en-US" sz="2200" dirty="0"/>
          </a:p>
        </p:txBody>
      </p:sp>
      <p:pic>
        <p:nvPicPr>
          <p:cNvPr id="5" name="Picture 4" descr="A sign from the ceiling of a building&#10;&#10;Description automatically generated">
            <a:extLst>
              <a:ext uri="{FF2B5EF4-FFF2-40B4-BE49-F238E27FC236}">
                <a16:creationId xmlns:a16="http://schemas.microsoft.com/office/drawing/2014/main" id="{FEA10F0C-B53B-65E7-FABA-1AA5C9AF4FE2}"/>
              </a:ext>
            </a:extLst>
          </p:cNvPr>
          <p:cNvPicPr>
            <a:picLocks noChangeAspect="1"/>
          </p:cNvPicPr>
          <p:nvPr/>
        </p:nvPicPr>
        <p:blipFill>
          <a:blip r:embed="rId2">
            <a:extLst>
              <a:ext uri="{28A0092B-C50C-407E-A947-70E740481C1C}">
                <a14:useLocalDpi xmlns:a14="http://schemas.microsoft.com/office/drawing/2010/main" val="0"/>
              </a:ext>
            </a:extLst>
          </a:blip>
          <a:srcRect t="22337" r="1" b="1"/>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7" name="Picture 6" descr="A group of people in scrubs and green scrubs standing around a patient&#10;&#10;Description automatically generated">
            <a:extLst>
              <a:ext uri="{FF2B5EF4-FFF2-40B4-BE49-F238E27FC236}">
                <a16:creationId xmlns:a16="http://schemas.microsoft.com/office/drawing/2014/main" id="{4915461E-7E7F-0A32-059C-31D7BD51671A}"/>
              </a:ext>
            </a:extLst>
          </p:cNvPr>
          <p:cNvPicPr>
            <a:picLocks noChangeAspect="1"/>
          </p:cNvPicPr>
          <p:nvPr/>
        </p:nvPicPr>
        <p:blipFill>
          <a:blip r:embed="rId3">
            <a:extLst>
              <a:ext uri="{28A0092B-C50C-407E-A947-70E740481C1C}">
                <a14:useLocalDpi xmlns:a14="http://schemas.microsoft.com/office/drawing/2010/main" val="0"/>
              </a:ext>
            </a:extLst>
          </a:blip>
          <a:srcRect t="7449" r="-1" b="7206"/>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08913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8476F4-5F35-D4DD-98BB-0852B147ABD3}"/>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BD9F35-EBAC-6A96-CD33-B6F4B98E698C}"/>
              </a:ext>
            </a:extLst>
          </p:cNvPr>
          <p:cNvSpPr>
            <a:spLocks noGrp="1"/>
          </p:cNvSpPr>
          <p:nvPr>
            <p:ph type="title"/>
          </p:nvPr>
        </p:nvSpPr>
        <p:spPr>
          <a:xfrm>
            <a:off x="838198" y="978408"/>
            <a:ext cx="4607052" cy="1106424"/>
          </a:xfrm>
        </p:spPr>
        <p:txBody>
          <a:bodyPr>
            <a:normAutofit/>
          </a:bodyPr>
          <a:lstStyle/>
          <a:p>
            <a:r>
              <a:rPr lang="en-US" sz="2200" dirty="0"/>
              <a:t>Key Activities of the MAS &amp; Members </a:t>
            </a:r>
            <a:br>
              <a:rPr lang="en-US" sz="2200" dirty="0"/>
            </a:br>
            <a:r>
              <a:rPr lang="en-US" sz="2200" b="1" kern="100" dirty="0">
                <a:effectLst/>
                <a:latin typeface="Aptos" panose="020B0004020202020204" pitchFamily="34" charset="0"/>
                <a:ea typeface="Aptos" panose="020B0004020202020204" pitchFamily="34" charset="0"/>
                <a:cs typeface="Arial" panose="020B0604020202020204" pitchFamily="34" charset="0"/>
              </a:rPr>
              <a:t>1. Voluntary Surgical Camps and Health Awareness Programs</a:t>
            </a:r>
            <a:endParaRPr lang="en-US" sz="2200" b="1" dirty="0"/>
          </a:p>
        </p:txBody>
      </p:sp>
      <p:sp>
        <p:nvSpPr>
          <p:cNvPr id="32" name="Rectangle 31">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B08B03A-D98A-19BF-3CEE-51339D1ECDB9}"/>
              </a:ext>
            </a:extLst>
          </p:cNvPr>
          <p:cNvSpPr>
            <a:spLocks noGrp="1"/>
          </p:cNvSpPr>
          <p:nvPr>
            <p:ph idx="1"/>
          </p:nvPr>
        </p:nvSpPr>
        <p:spPr>
          <a:xfrm>
            <a:off x="841246" y="2368296"/>
            <a:ext cx="4607052" cy="3502152"/>
          </a:xfrm>
        </p:spPr>
        <p:txBody>
          <a:bodyPr>
            <a:normAutofit/>
          </a:bodyPr>
          <a:lstStyle/>
          <a:p>
            <a:pPr marL="0" marR="0" indent="0">
              <a:buNone/>
            </a:pPr>
            <a:r>
              <a:rPr lang="en-US" sz="1300" kern="100">
                <a:effectLst/>
                <a:latin typeface="Aptos" panose="020B0004020202020204" pitchFamily="34" charset="0"/>
                <a:ea typeface="Aptos" panose="020B0004020202020204" pitchFamily="34" charset="0"/>
                <a:cs typeface="Arial" panose="020B0604020202020204" pitchFamily="34" charset="0"/>
              </a:rPr>
              <a:t>b. Health Awareness Programs</a:t>
            </a:r>
          </a:p>
          <a:p>
            <a:pPr marL="0" marR="0"/>
            <a:r>
              <a:rPr lang="en-US" sz="1300" kern="100">
                <a:effectLst/>
                <a:latin typeface="Aptos" panose="020B0004020202020204" pitchFamily="34" charset="0"/>
                <a:ea typeface="Aptos" panose="020B0004020202020204" pitchFamily="34" charset="0"/>
                <a:cs typeface="Arial" panose="020B0604020202020204" pitchFamily="34" charset="0"/>
              </a:rPr>
              <a:t>Our members have consistently participated in various health awareness initiatives in partnership with other organizations. These include:</a:t>
            </a:r>
          </a:p>
          <a:p>
            <a:pPr marL="0" marR="0"/>
            <a:r>
              <a:rPr lang="en-US" sz="1300" kern="100">
                <a:effectLst/>
                <a:latin typeface="Aptos" panose="020B0004020202020204" pitchFamily="34" charset="0"/>
                <a:ea typeface="Aptos" panose="020B0004020202020204" pitchFamily="34" charset="0"/>
                <a:cs typeface="Arial" panose="020B0604020202020204" pitchFamily="34" charset="0"/>
              </a:rPr>
              <a:t>Cancer Screening Programs: Promoting early detection and prevention of various cancers.</a:t>
            </a:r>
          </a:p>
          <a:p>
            <a:pPr marL="0" marR="0"/>
            <a:r>
              <a:rPr lang="en-US" sz="1300" kern="100">
                <a:effectLst/>
                <a:latin typeface="Aptos" panose="020B0004020202020204" pitchFamily="34" charset="0"/>
                <a:ea typeface="Aptos" panose="020B0004020202020204" pitchFamily="34" charset="0"/>
                <a:cs typeface="Arial" panose="020B0604020202020204" pitchFamily="34" charset="0"/>
              </a:rPr>
              <a:t>Tobacco Cessation Campaigns: Educating the public on the risks of tobacco use and providing support for quitting.</a:t>
            </a:r>
          </a:p>
          <a:p>
            <a:pPr marL="0" marR="0"/>
            <a:r>
              <a:rPr lang="en-US" sz="1300" kern="100">
                <a:effectLst/>
                <a:latin typeface="Aptos" panose="020B0004020202020204" pitchFamily="34" charset="0"/>
                <a:ea typeface="Aptos" panose="020B0004020202020204" pitchFamily="34" charset="0"/>
                <a:cs typeface="Arial" panose="020B0604020202020204" pitchFamily="34" charset="0"/>
              </a:rPr>
              <a:t>First Aid and ATLS Training Programs: Ensuring healthcare providers and community members are well-prepared to handle emergencies and trauma cases.</a:t>
            </a:r>
          </a:p>
          <a:p>
            <a:pPr marL="0" marR="0"/>
            <a:r>
              <a:rPr lang="en-US" sz="1300" kern="100">
                <a:effectLst/>
                <a:latin typeface="Aptos" panose="020B0004020202020204" pitchFamily="34" charset="0"/>
                <a:ea typeface="Aptos" panose="020B0004020202020204" pitchFamily="34" charset="0"/>
                <a:cs typeface="Arial" panose="020B0604020202020204" pitchFamily="34" charset="0"/>
              </a:rPr>
              <a:t>Advanced Wound Care Training: Enhancing knowledge and skills in wound management, improving patient outcomes in both urban and remote areas.</a:t>
            </a:r>
          </a:p>
          <a:p>
            <a:endParaRPr lang="en-US" sz="1300"/>
          </a:p>
        </p:txBody>
      </p:sp>
      <p:pic>
        <p:nvPicPr>
          <p:cNvPr id="6" name="Picture 5" descr="A person wearing glasses and a black and white shirt&#10;&#10;Description automatically generated">
            <a:extLst>
              <a:ext uri="{FF2B5EF4-FFF2-40B4-BE49-F238E27FC236}">
                <a16:creationId xmlns:a16="http://schemas.microsoft.com/office/drawing/2014/main" id="{F2A97CCD-628C-8D66-F41C-5B29E05F478F}"/>
              </a:ext>
            </a:extLst>
          </p:cNvPr>
          <p:cNvPicPr>
            <a:picLocks noChangeAspect="1"/>
          </p:cNvPicPr>
          <p:nvPr/>
        </p:nvPicPr>
        <p:blipFill>
          <a:blip r:embed="rId2">
            <a:extLst>
              <a:ext uri="{28A0092B-C50C-407E-A947-70E740481C1C}">
                <a14:useLocalDpi xmlns:a14="http://schemas.microsoft.com/office/drawing/2010/main" val="0"/>
              </a:ext>
            </a:extLst>
          </a:blip>
          <a:srcRect l="7607" r="1" b="1"/>
          <a:stretch/>
        </p:blipFill>
        <p:spPr>
          <a:xfrm>
            <a:off x="6324599" y="10"/>
            <a:ext cx="5457817" cy="3337549"/>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13C249B4-C7F5-8638-355E-205FBC02A886}"/>
              </a:ext>
            </a:extLst>
          </p:cNvPr>
          <p:cNvPicPr>
            <a:picLocks noChangeAspect="1"/>
          </p:cNvPicPr>
          <p:nvPr/>
        </p:nvPicPr>
        <p:blipFill>
          <a:blip r:embed="rId3">
            <a:extLst>
              <a:ext uri="{28A0092B-C50C-407E-A947-70E740481C1C}">
                <a14:useLocalDpi xmlns:a14="http://schemas.microsoft.com/office/drawing/2010/main" val="0"/>
              </a:ext>
            </a:extLst>
          </a:blip>
          <a:srcRect r="3" b="18738"/>
          <a:stretch/>
        </p:blipFill>
        <p:spPr>
          <a:xfrm>
            <a:off x="6324590" y="3520439"/>
            <a:ext cx="5457817" cy="3337561"/>
          </a:xfrm>
          <a:prstGeom prst="rect">
            <a:avLst/>
          </a:prstGeom>
        </p:spPr>
      </p:pic>
    </p:spTree>
    <p:extLst>
      <p:ext uri="{BB962C8B-B14F-4D97-AF65-F5344CB8AC3E}">
        <p14:creationId xmlns:p14="http://schemas.microsoft.com/office/powerpoint/2010/main" val="534261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1295</TotalTime>
  <Words>3655</Words>
  <Application>Microsoft Office PowerPoint</Application>
  <PresentationFormat>Widescreen</PresentationFormat>
  <Paragraphs>245</Paragraphs>
  <Slides>39</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.AppleSystemUIFont</vt:lpstr>
      <vt:lpstr>Aptos</vt:lpstr>
      <vt:lpstr>Aptos Display</vt:lpstr>
      <vt:lpstr>Arial</vt:lpstr>
      <vt:lpstr>Calibri</vt:lpstr>
      <vt:lpstr>Office Theme</vt:lpstr>
      <vt:lpstr>1_Office Theme</vt:lpstr>
      <vt:lpstr>MALDIVES ASSOCIATION OF SURGEONS</vt:lpstr>
      <vt:lpstr>BEGINING</vt:lpstr>
      <vt:lpstr>HOW IT STARTED</vt:lpstr>
      <vt:lpstr>THE INAUGURATION</vt:lpstr>
      <vt:lpstr>MAS INAUGURATION </vt:lpstr>
      <vt:lpstr>MAS REGULATIONS AND OUR MEMBERS</vt:lpstr>
      <vt:lpstr>A DECADE OF PROGRESS &amp; DEVELOPMENT</vt:lpstr>
      <vt:lpstr>Key Activities of the MAS &amp; Members  1. Voluntary Surgical Camps and Health Awareness Programs</vt:lpstr>
      <vt:lpstr>Key Activities of the MAS &amp; Members  1. Voluntary Surgical Camps and Health Awareness Programs</vt:lpstr>
      <vt:lpstr>Key Activities of the MAS &amp; Members  2. Contribution to the Development of Surgical Services in Regional Hospitals</vt:lpstr>
      <vt:lpstr>Key Activities of the MAS &amp; Members  2. Contribution to the Development of Surgical Services in Regional Hospitals</vt:lpstr>
      <vt:lpstr>KRH</vt:lpstr>
      <vt:lpstr>ASMH</vt:lpstr>
      <vt:lpstr>URH</vt:lpstr>
      <vt:lpstr>GRH</vt:lpstr>
      <vt:lpstr>Key Activities of the MAS &amp; Members   3- Development of Surgical Subspecialties</vt:lpstr>
      <vt:lpstr>Key Activities of the MAS &amp; Members   3- Development of Surgical Subspecialties</vt:lpstr>
      <vt:lpstr>Key Activities of the MAS &amp; Members   3- Development of Surgical Subspecialties</vt:lpstr>
      <vt:lpstr>Key Activities of the MAS &amp; Members   4. Academic Activities of MAS and Collaboration with Regional &amp; International Organizations</vt:lpstr>
      <vt:lpstr>Key Activities of the MAS &amp; Members   4. Academic Activities of MAS and Collaboration with Regional &amp; International Organizations</vt:lpstr>
      <vt:lpstr>Key Activities of the MAS &amp; Members   4. Academic Activities of MAS and Collaboration with Regional &amp; International Organizations</vt:lpstr>
      <vt:lpstr>Key Activities of the MAS &amp; Members   4. Academic Activities of MAS and Collaboration with Regional &amp; International Organizations</vt:lpstr>
      <vt:lpstr>PowerPoint Presentation</vt:lpstr>
      <vt:lpstr>The 1st wound care conference held in the Maldives</vt:lpstr>
      <vt:lpstr>Outcomes of AWC in the Maldives </vt:lpstr>
      <vt:lpstr>Trainings </vt:lpstr>
      <vt:lpstr> MAS is affiliated to all international conferences conducted in MSWCP and D-foot Int. </vt:lpstr>
      <vt:lpstr>Key Activities of the MAS &amp; Members  6. Members with Remarkable Achievements</vt:lpstr>
      <vt:lpstr>Key Activities of the MAS &amp; Members   6. Members with Remarkable Achievements</vt:lpstr>
      <vt:lpstr>Key Activities of the MAS &amp; Members   6. Members with Remarkable Achievements</vt:lpstr>
      <vt:lpstr>Key Activities of the MAS &amp; Members   6. Members with Remarkable Achievements</vt:lpstr>
      <vt:lpstr>Key Activities of the MAS &amp; Members  6. Members with Remarkable Achievements</vt:lpstr>
      <vt:lpstr>Key Activities of the MAS &amp; Members  6. Members with Remarkable Achievements</vt:lpstr>
      <vt:lpstr>Key Activities of the MAS &amp; Members   6. Members with Remarkable Achievements</vt:lpstr>
      <vt:lpstr>Key Activities of the MAS &amp; Members   6. Members with Remarkable Achievements</vt:lpstr>
      <vt:lpstr>Key Activities of the MAS &amp; Members  6. Members with Remarkable Achievements</vt:lpstr>
      <vt:lpstr>Key Activities of the MAS &amp; Members  6. Members with Remarkable Achievements</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Ubaid Abdulla</dc:creator>
  <cp:lastModifiedBy>Ubaid Abdulla</cp:lastModifiedBy>
  <cp:revision>2</cp:revision>
  <dcterms:created xsi:type="dcterms:W3CDTF">2025-01-11T06:54:38Z</dcterms:created>
  <dcterms:modified xsi:type="dcterms:W3CDTF">2025-01-12T18:58:49Z</dcterms:modified>
</cp:coreProperties>
</file>